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1" r:id="rId3"/>
    <p:sldId id="257" r:id="rId4"/>
    <p:sldId id="258" r:id="rId5"/>
    <p:sldId id="265" r:id="rId6"/>
    <p:sldId id="269" r:id="rId7"/>
    <p:sldId id="270" r:id="rId8"/>
    <p:sldId id="267" r:id="rId9"/>
    <p:sldId id="266" r:id="rId10"/>
    <p:sldId id="264" r:id="rId11"/>
    <p:sldId id="271" r:id="rId12"/>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60">
          <p15:clr>
            <a:srgbClr val="A4A3A4"/>
          </p15:clr>
        </p15:guide>
        <p15:guide id="2" pos="522">
          <p15:clr>
            <a:srgbClr val="A4A3A4"/>
          </p15:clr>
        </p15:guide>
        <p15:guide id="3" pos="5247">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73B9"/>
    <a:srgbClr val="3E6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27" autoAdjust="0"/>
  </p:normalViewPr>
  <p:slideViewPr>
    <p:cSldViewPr snapToGrid="0" showGuides="1">
      <p:cViewPr varScale="1">
        <p:scale>
          <a:sx n="107" d="100"/>
          <a:sy n="107" d="100"/>
        </p:scale>
        <p:origin x="114" y="96"/>
      </p:cViewPr>
      <p:guideLst>
        <p:guide orient="horz" pos="3960"/>
        <p:guide pos="522"/>
        <p:guide pos="5247"/>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1" d="100"/>
          <a:sy n="91" d="100"/>
        </p:scale>
        <p:origin x="-3720" y="-10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4E1A4C-60E9-40E1-AF2B-C7D7059EA96D}" type="doc">
      <dgm:prSet loTypeId="urn:microsoft.com/office/officeart/2005/8/layout/equation2" loCatId="process" qsTypeId="urn:microsoft.com/office/officeart/2005/8/quickstyle/simple1" qsCatId="simple" csTypeId="urn:microsoft.com/office/officeart/2005/8/colors/colorful2" csCatId="colorful" phldr="1"/>
      <dgm:spPr/>
    </dgm:pt>
    <dgm:pt modelId="{408E1C32-BA21-415D-A2DE-586F681B1B90}">
      <dgm:prSet phldrT="[Text]"/>
      <dgm:spPr/>
      <dgm:t>
        <a:bodyPr/>
        <a:lstStyle/>
        <a:p>
          <a:r>
            <a:rPr lang="en-GB" dirty="0" smtClean="0"/>
            <a:t>Address the gaps of traditional research programmes</a:t>
          </a:r>
          <a:endParaRPr lang="en-GB" dirty="0"/>
        </a:p>
      </dgm:t>
    </dgm:pt>
    <dgm:pt modelId="{FD26F5C6-C05B-4ADA-A968-DAA7634BE3FB}" type="parTrans" cxnId="{FF165921-7282-468E-AC2F-BF25AB5E021C}">
      <dgm:prSet/>
      <dgm:spPr/>
      <dgm:t>
        <a:bodyPr/>
        <a:lstStyle/>
        <a:p>
          <a:endParaRPr lang="en-GB"/>
        </a:p>
      </dgm:t>
    </dgm:pt>
    <dgm:pt modelId="{F02C6D47-4497-4EC9-8E75-EB18714C01A0}" type="sibTrans" cxnId="{FF165921-7282-468E-AC2F-BF25AB5E021C}">
      <dgm:prSet/>
      <dgm:spPr/>
      <dgm:t>
        <a:bodyPr/>
        <a:lstStyle/>
        <a:p>
          <a:endParaRPr lang="en-GB"/>
        </a:p>
      </dgm:t>
    </dgm:pt>
    <dgm:pt modelId="{9038E3A2-5810-4006-9004-41295C6C2248}">
      <dgm:prSet phldrT="[Text]"/>
      <dgm:spPr/>
      <dgm:t>
        <a:bodyPr/>
        <a:lstStyle/>
        <a:p>
          <a:r>
            <a:rPr lang="en-GB" dirty="0" smtClean="0"/>
            <a:t>Exploit digital capabilities of Trinity College</a:t>
          </a:r>
          <a:endParaRPr lang="en-GB" dirty="0"/>
        </a:p>
      </dgm:t>
    </dgm:pt>
    <dgm:pt modelId="{0DD7827B-C180-43E2-8F59-6004FF25DF76}" type="parTrans" cxnId="{89F96CF9-D2C8-499F-9B23-5A4C33FEAE40}">
      <dgm:prSet/>
      <dgm:spPr/>
      <dgm:t>
        <a:bodyPr/>
        <a:lstStyle/>
        <a:p>
          <a:endParaRPr lang="en-GB"/>
        </a:p>
      </dgm:t>
    </dgm:pt>
    <dgm:pt modelId="{E553227F-836C-4638-B014-69670A11942E}" type="sibTrans" cxnId="{89F96CF9-D2C8-499F-9B23-5A4C33FEAE40}">
      <dgm:prSet/>
      <dgm:spPr/>
      <dgm:t>
        <a:bodyPr/>
        <a:lstStyle/>
        <a:p>
          <a:endParaRPr lang="en-GB"/>
        </a:p>
      </dgm:t>
    </dgm:pt>
    <dgm:pt modelId="{7153FDFB-4BEB-411E-BC88-EEC5D0DDCCDC}">
      <dgm:prSet phldrT="[Text]"/>
      <dgm:spPr/>
      <dgm:t>
        <a:bodyPr/>
        <a:lstStyle/>
        <a:p>
          <a:r>
            <a:rPr lang="en-IE" dirty="0" smtClean="0"/>
            <a:t>Enhance quality and dissemination outcomes of Trinity student’s research</a:t>
          </a:r>
          <a:endParaRPr lang="en-GB" dirty="0"/>
        </a:p>
      </dgm:t>
    </dgm:pt>
    <dgm:pt modelId="{BE39A54B-A01C-4F5A-9003-B99F8B3D295D}" type="parTrans" cxnId="{37BA571A-5939-4F0C-A251-A5A68AEF424C}">
      <dgm:prSet/>
      <dgm:spPr/>
      <dgm:t>
        <a:bodyPr/>
        <a:lstStyle/>
        <a:p>
          <a:endParaRPr lang="en-GB"/>
        </a:p>
      </dgm:t>
    </dgm:pt>
    <dgm:pt modelId="{0FD8C957-A585-449E-8116-658EB1E0FD9B}" type="sibTrans" cxnId="{37BA571A-5939-4F0C-A251-A5A68AEF424C}">
      <dgm:prSet/>
      <dgm:spPr/>
      <dgm:t>
        <a:bodyPr/>
        <a:lstStyle/>
        <a:p>
          <a:endParaRPr lang="en-GB"/>
        </a:p>
      </dgm:t>
    </dgm:pt>
    <dgm:pt modelId="{0DFFD58F-F195-48AE-9BB8-D43960AFD1C5}" type="pres">
      <dgm:prSet presAssocID="{F24E1A4C-60E9-40E1-AF2B-C7D7059EA96D}" presName="Name0" presStyleCnt="0">
        <dgm:presLayoutVars>
          <dgm:dir/>
          <dgm:resizeHandles val="exact"/>
        </dgm:presLayoutVars>
      </dgm:prSet>
      <dgm:spPr/>
    </dgm:pt>
    <dgm:pt modelId="{CCD23E6D-7DC2-472A-BCF2-8BE1F72578CB}" type="pres">
      <dgm:prSet presAssocID="{F24E1A4C-60E9-40E1-AF2B-C7D7059EA96D}" presName="vNodes" presStyleCnt="0"/>
      <dgm:spPr/>
    </dgm:pt>
    <dgm:pt modelId="{46F3DD70-01B1-4EAF-B3F4-99D24D7DC2AA}" type="pres">
      <dgm:prSet presAssocID="{408E1C32-BA21-415D-A2DE-586F681B1B90}" presName="node" presStyleLbl="node1" presStyleIdx="0" presStyleCnt="3">
        <dgm:presLayoutVars>
          <dgm:bulletEnabled val="1"/>
        </dgm:presLayoutVars>
      </dgm:prSet>
      <dgm:spPr/>
      <dgm:t>
        <a:bodyPr/>
        <a:lstStyle/>
        <a:p>
          <a:endParaRPr lang="en-GB"/>
        </a:p>
      </dgm:t>
    </dgm:pt>
    <dgm:pt modelId="{907A6B3D-1E08-4BAE-9F1C-05B8FE34444C}" type="pres">
      <dgm:prSet presAssocID="{F02C6D47-4497-4EC9-8E75-EB18714C01A0}" presName="spacerT" presStyleCnt="0"/>
      <dgm:spPr/>
    </dgm:pt>
    <dgm:pt modelId="{256A6927-B6BE-4FB7-A4A7-A481A8297676}" type="pres">
      <dgm:prSet presAssocID="{F02C6D47-4497-4EC9-8E75-EB18714C01A0}" presName="sibTrans" presStyleLbl="sibTrans2D1" presStyleIdx="0" presStyleCnt="2"/>
      <dgm:spPr/>
      <dgm:t>
        <a:bodyPr/>
        <a:lstStyle/>
        <a:p>
          <a:endParaRPr lang="en-GB"/>
        </a:p>
      </dgm:t>
    </dgm:pt>
    <dgm:pt modelId="{6B93826E-64CA-42A7-B8AA-2FD88FD21749}" type="pres">
      <dgm:prSet presAssocID="{F02C6D47-4497-4EC9-8E75-EB18714C01A0}" presName="spacerB" presStyleCnt="0"/>
      <dgm:spPr/>
    </dgm:pt>
    <dgm:pt modelId="{E178A633-BFCA-4653-9941-F542AEAB5824}" type="pres">
      <dgm:prSet presAssocID="{9038E3A2-5810-4006-9004-41295C6C2248}" presName="node" presStyleLbl="node1" presStyleIdx="1" presStyleCnt="3">
        <dgm:presLayoutVars>
          <dgm:bulletEnabled val="1"/>
        </dgm:presLayoutVars>
      </dgm:prSet>
      <dgm:spPr/>
      <dgm:t>
        <a:bodyPr/>
        <a:lstStyle/>
        <a:p>
          <a:endParaRPr lang="en-GB"/>
        </a:p>
      </dgm:t>
    </dgm:pt>
    <dgm:pt modelId="{1834241D-CB87-4736-901D-5FB3F367BBEA}" type="pres">
      <dgm:prSet presAssocID="{F24E1A4C-60E9-40E1-AF2B-C7D7059EA96D}" presName="sibTransLast" presStyleLbl="sibTrans2D1" presStyleIdx="1" presStyleCnt="2"/>
      <dgm:spPr/>
      <dgm:t>
        <a:bodyPr/>
        <a:lstStyle/>
        <a:p>
          <a:endParaRPr lang="en-GB"/>
        </a:p>
      </dgm:t>
    </dgm:pt>
    <dgm:pt modelId="{6664AF97-432A-457A-9D5B-D314CED1405B}" type="pres">
      <dgm:prSet presAssocID="{F24E1A4C-60E9-40E1-AF2B-C7D7059EA96D}" presName="connectorText" presStyleLbl="sibTrans2D1" presStyleIdx="1" presStyleCnt="2"/>
      <dgm:spPr/>
      <dgm:t>
        <a:bodyPr/>
        <a:lstStyle/>
        <a:p>
          <a:endParaRPr lang="en-GB"/>
        </a:p>
      </dgm:t>
    </dgm:pt>
    <dgm:pt modelId="{15B6F3A7-3A3D-4E11-9007-AC2B0A8A0964}" type="pres">
      <dgm:prSet presAssocID="{F24E1A4C-60E9-40E1-AF2B-C7D7059EA96D}" presName="lastNode" presStyleLbl="node1" presStyleIdx="2" presStyleCnt="3">
        <dgm:presLayoutVars>
          <dgm:bulletEnabled val="1"/>
        </dgm:presLayoutVars>
      </dgm:prSet>
      <dgm:spPr/>
      <dgm:t>
        <a:bodyPr/>
        <a:lstStyle/>
        <a:p>
          <a:endParaRPr lang="en-GB"/>
        </a:p>
      </dgm:t>
    </dgm:pt>
  </dgm:ptLst>
  <dgm:cxnLst>
    <dgm:cxn modelId="{592B72D3-12A9-42BA-853A-2F86C8BD5615}" type="presOf" srcId="{9038E3A2-5810-4006-9004-41295C6C2248}" destId="{E178A633-BFCA-4653-9941-F542AEAB5824}" srcOrd="0" destOrd="0" presId="urn:microsoft.com/office/officeart/2005/8/layout/equation2"/>
    <dgm:cxn modelId="{89F96CF9-D2C8-499F-9B23-5A4C33FEAE40}" srcId="{F24E1A4C-60E9-40E1-AF2B-C7D7059EA96D}" destId="{9038E3A2-5810-4006-9004-41295C6C2248}" srcOrd="1" destOrd="0" parTransId="{0DD7827B-C180-43E2-8F59-6004FF25DF76}" sibTransId="{E553227F-836C-4638-B014-69670A11942E}"/>
    <dgm:cxn modelId="{37BA571A-5939-4F0C-A251-A5A68AEF424C}" srcId="{F24E1A4C-60E9-40E1-AF2B-C7D7059EA96D}" destId="{7153FDFB-4BEB-411E-BC88-EEC5D0DDCCDC}" srcOrd="2" destOrd="0" parTransId="{BE39A54B-A01C-4F5A-9003-B99F8B3D295D}" sibTransId="{0FD8C957-A585-449E-8116-658EB1E0FD9B}"/>
    <dgm:cxn modelId="{8C0C46B8-CCE4-472D-8C52-88452A699EAC}" type="presOf" srcId="{E553227F-836C-4638-B014-69670A11942E}" destId="{6664AF97-432A-457A-9D5B-D314CED1405B}" srcOrd="1" destOrd="0" presId="urn:microsoft.com/office/officeart/2005/8/layout/equation2"/>
    <dgm:cxn modelId="{F365050E-AF1D-4051-B4DB-1371CAA30F7A}" type="presOf" srcId="{7153FDFB-4BEB-411E-BC88-EEC5D0DDCCDC}" destId="{15B6F3A7-3A3D-4E11-9007-AC2B0A8A0964}" srcOrd="0" destOrd="0" presId="urn:microsoft.com/office/officeart/2005/8/layout/equation2"/>
    <dgm:cxn modelId="{78DF3115-0EE4-4935-8A80-77D06A33039B}" type="presOf" srcId="{E553227F-836C-4638-B014-69670A11942E}" destId="{1834241D-CB87-4736-901D-5FB3F367BBEA}" srcOrd="0" destOrd="0" presId="urn:microsoft.com/office/officeart/2005/8/layout/equation2"/>
    <dgm:cxn modelId="{24B194D9-8DC6-49D4-842C-5A6B1AEA3B9E}" type="presOf" srcId="{408E1C32-BA21-415D-A2DE-586F681B1B90}" destId="{46F3DD70-01B1-4EAF-B3F4-99D24D7DC2AA}" srcOrd="0" destOrd="0" presId="urn:microsoft.com/office/officeart/2005/8/layout/equation2"/>
    <dgm:cxn modelId="{1A6480BB-3247-4A54-B45F-6DECC086C2CA}" type="presOf" srcId="{F24E1A4C-60E9-40E1-AF2B-C7D7059EA96D}" destId="{0DFFD58F-F195-48AE-9BB8-D43960AFD1C5}" srcOrd="0" destOrd="0" presId="urn:microsoft.com/office/officeart/2005/8/layout/equation2"/>
    <dgm:cxn modelId="{92430604-660F-4301-AE6C-056A5660FF94}" type="presOf" srcId="{F02C6D47-4497-4EC9-8E75-EB18714C01A0}" destId="{256A6927-B6BE-4FB7-A4A7-A481A8297676}" srcOrd="0" destOrd="0" presId="urn:microsoft.com/office/officeart/2005/8/layout/equation2"/>
    <dgm:cxn modelId="{FF165921-7282-468E-AC2F-BF25AB5E021C}" srcId="{F24E1A4C-60E9-40E1-AF2B-C7D7059EA96D}" destId="{408E1C32-BA21-415D-A2DE-586F681B1B90}" srcOrd="0" destOrd="0" parTransId="{FD26F5C6-C05B-4ADA-A968-DAA7634BE3FB}" sibTransId="{F02C6D47-4497-4EC9-8E75-EB18714C01A0}"/>
    <dgm:cxn modelId="{E5C1901E-BCFA-4F61-87C6-55C044F44DAC}" type="presParOf" srcId="{0DFFD58F-F195-48AE-9BB8-D43960AFD1C5}" destId="{CCD23E6D-7DC2-472A-BCF2-8BE1F72578CB}" srcOrd="0" destOrd="0" presId="urn:microsoft.com/office/officeart/2005/8/layout/equation2"/>
    <dgm:cxn modelId="{D0D34890-2443-4A3E-9497-022995397AB7}" type="presParOf" srcId="{CCD23E6D-7DC2-472A-BCF2-8BE1F72578CB}" destId="{46F3DD70-01B1-4EAF-B3F4-99D24D7DC2AA}" srcOrd="0" destOrd="0" presId="urn:microsoft.com/office/officeart/2005/8/layout/equation2"/>
    <dgm:cxn modelId="{220088A6-B6DF-4F42-BFDB-C221E56D749C}" type="presParOf" srcId="{CCD23E6D-7DC2-472A-BCF2-8BE1F72578CB}" destId="{907A6B3D-1E08-4BAE-9F1C-05B8FE34444C}" srcOrd="1" destOrd="0" presId="urn:microsoft.com/office/officeart/2005/8/layout/equation2"/>
    <dgm:cxn modelId="{82BDFB49-7170-467D-9DC6-88E30A90459C}" type="presParOf" srcId="{CCD23E6D-7DC2-472A-BCF2-8BE1F72578CB}" destId="{256A6927-B6BE-4FB7-A4A7-A481A8297676}" srcOrd="2" destOrd="0" presId="urn:microsoft.com/office/officeart/2005/8/layout/equation2"/>
    <dgm:cxn modelId="{FCEF5809-96C8-4F41-83EA-1A73F19F1BB8}" type="presParOf" srcId="{CCD23E6D-7DC2-472A-BCF2-8BE1F72578CB}" destId="{6B93826E-64CA-42A7-B8AA-2FD88FD21749}" srcOrd="3" destOrd="0" presId="urn:microsoft.com/office/officeart/2005/8/layout/equation2"/>
    <dgm:cxn modelId="{1CFA3BF9-A1C6-4E28-AECF-96A7178EEFC5}" type="presParOf" srcId="{CCD23E6D-7DC2-472A-BCF2-8BE1F72578CB}" destId="{E178A633-BFCA-4653-9941-F542AEAB5824}" srcOrd="4" destOrd="0" presId="urn:microsoft.com/office/officeart/2005/8/layout/equation2"/>
    <dgm:cxn modelId="{AC231CC8-6F04-472A-B484-7F983C91AEB7}" type="presParOf" srcId="{0DFFD58F-F195-48AE-9BB8-D43960AFD1C5}" destId="{1834241D-CB87-4736-901D-5FB3F367BBEA}" srcOrd="1" destOrd="0" presId="urn:microsoft.com/office/officeart/2005/8/layout/equation2"/>
    <dgm:cxn modelId="{8E098F8D-98AD-4625-8D06-9F543B31724C}" type="presParOf" srcId="{1834241D-CB87-4736-901D-5FB3F367BBEA}" destId="{6664AF97-432A-457A-9D5B-D314CED1405B}" srcOrd="0" destOrd="0" presId="urn:microsoft.com/office/officeart/2005/8/layout/equation2"/>
    <dgm:cxn modelId="{5D3BC4D8-4798-4FD2-B3D6-84ECA1723858}" type="presParOf" srcId="{0DFFD58F-F195-48AE-9BB8-D43960AFD1C5}" destId="{15B6F3A7-3A3D-4E11-9007-AC2B0A8A096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8A3F9C-1C31-431A-AC75-845086ED2B8B}" type="doc">
      <dgm:prSet loTypeId="urn:microsoft.com/office/officeart/2005/8/layout/arrow2" loCatId="process" qsTypeId="urn:microsoft.com/office/officeart/2005/8/quickstyle/simple4" qsCatId="simple" csTypeId="urn:microsoft.com/office/officeart/2005/8/colors/accent2_1" csCatId="accent2" phldr="1"/>
      <dgm:spPr/>
    </dgm:pt>
    <dgm:pt modelId="{56520EE7-8658-4000-A0D9-7AE98AA54E41}">
      <dgm:prSet phldrT="[Text]" custT="1"/>
      <dgm:spPr/>
      <dgm:t>
        <a:bodyPr/>
        <a:lstStyle/>
        <a:p>
          <a:r>
            <a:rPr lang="en-GB" sz="3200" b="1" i="0" dirty="0" smtClean="0">
              <a:solidFill>
                <a:schemeClr val="accent1">
                  <a:lumMod val="75000"/>
                </a:schemeClr>
              </a:solidFill>
            </a:rPr>
            <a:t>Transform</a:t>
          </a:r>
          <a:endParaRPr lang="en-GB" sz="3200" b="1" i="0" dirty="0">
            <a:solidFill>
              <a:schemeClr val="accent1">
                <a:lumMod val="75000"/>
              </a:schemeClr>
            </a:solidFill>
          </a:endParaRPr>
        </a:p>
      </dgm:t>
    </dgm:pt>
    <dgm:pt modelId="{781DF360-C708-4FE9-9299-644D9D07B042}" type="parTrans" cxnId="{7F6B5EDA-1BFA-4551-B258-524A1CC70DCD}">
      <dgm:prSet/>
      <dgm:spPr/>
      <dgm:t>
        <a:bodyPr/>
        <a:lstStyle/>
        <a:p>
          <a:endParaRPr lang="en-GB"/>
        </a:p>
      </dgm:t>
    </dgm:pt>
    <dgm:pt modelId="{483874E3-1B9A-4472-BC0E-6114FBD1000C}" type="sibTrans" cxnId="{7F6B5EDA-1BFA-4551-B258-524A1CC70DCD}">
      <dgm:prSet/>
      <dgm:spPr/>
      <dgm:t>
        <a:bodyPr/>
        <a:lstStyle/>
        <a:p>
          <a:endParaRPr lang="en-GB"/>
        </a:p>
      </dgm:t>
    </dgm:pt>
    <dgm:pt modelId="{9377F168-0B6A-4B91-AAD2-048D13ECF1F2}">
      <dgm:prSet phldrT="[Text]" custT="1"/>
      <dgm:spPr/>
      <dgm:t>
        <a:bodyPr/>
        <a:lstStyle/>
        <a:p>
          <a:r>
            <a:rPr lang="en-GB" sz="3200" b="1" dirty="0" smtClean="0">
              <a:solidFill>
                <a:srgbClr val="00B050"/>
              </a:solidFill>
            </a:rPr>
            <a:t>Develop</a:t>
          </a:r>
          <a:endParaRPr lang="en-GB" sz="3200" b="1" dirty="0">
            <a:solidFill>
              <a:srgbClr val="00B050"/>
            </a:solidFill>
          </a:endParaRPr>
        </a:p>
      </dgm:t>
    </dgm:pt>
    <dgm:pt modelId="{25D65EF0-C326-4BD5-9D8B-A07C7C458C16}" type="parTrans" cxnId="{99D48DA3-9C62-4ADA-BB1F-2AEA71802EA9}">
      <dgm:prSet/>
      <dgm:spPr/>
      <dgm:t>
        <a:bodyPr/>
        <a:lstStyle/>
        <a:p>
          <a:endParaRPr lang="en-GB"/>
        </a:p>
      </dgm:t>
    </dgm:pt>
    <dgm:pt modelId="{85C8EF64-A2F2-4464-878A-96252854239C}" type="sibTrans" cxnId="{99D48DA3-9C62-4ADA-BB1F-2AEA71802EA9}">
      <dgm:prSet/>
      <dgm:spPr/>
      <dgm:t>
        <a:bodyPr/>
        <a:lstStyle/>
        <a:p>
          <a:endParaRPr lang="en-GB"/>
        </a:p>
      </dgm:t>
    </dgm:pt>
    <dgm:pt modelId="{D83C4A66-5E27-486F-90AE-794B65E1FD46}">
      <dgm:prSet phldrT="[Text]" custT="1"/>
      <dgm:spPr/>
      <dgm:t>
        <a:bodyPr/>
        <a:lstStyle/>
        <a:p>
          <a:r>
            <a:rPr lang="en-GB" sz="3200" b="1" dirty="0" smtClean="0">
              <a:solidFill>
                <a:srgbClr val="FF0000"/>
              </a:solidFill>
            </a:rPr>
            <a:t>Pilot</a:t>
          </a:r>
          <a:r>
            <a:rPr lang="en-GB" sz="3200" b="1" dirty="0" smtClean="0"/>
            <a:t> </a:t>
          </a:r>
          <a:endParaRPr lang="en-GB" sz="3200" b="1" dirty="0"/>
        </a:p>
      </dgm:t>
    </dgm:pt>
    <dgm:pt modelId="{B81D6463-33FC-420F-ACD6-DA73A73DB1ED}" type="parTrans" cxnId="{A2D51783-9A09-4B5E-BA3E-1AFDC20760F8}">
      <dgm:prSet/>
      <dgm:spPr/>
      <dgm:t>
        <a:bodyPr/>
        <a:lstStyle/>
        <a:p>
          <a:endParaRPr lang="en-GB"/>
        </a:p>
      </dgm:t>
    </dgm:pt>
    <dgm:pt modelId="{2D423AB7-6593-4210-97EE-42847828452F}" type="sibTrans" cxnId="{A2D51783-9A09-4B5E-BA3E-1AFDC20760F8}">
      <dgm:prSet/>
      <dgm:spPr/>
      <dgm:t>
        <a:bodyPr/>
        <a:lstStyle/>
        <a:p>
          <a:endParaRPr lang="en-GB"/>
        </a:p>
      </dgm:t>
    </dgm:pt>
    <dgm:pt modelId="{C31636FB-DAD1-4976-AB14-F7DB774507A0}" type="pres">
      <dgm:prSet presAssocID="{668A3F9C-1C31-431A-AC75-845086ED2B8B}" presName="arrowDiagram" presStyleCnt="0">
        <dgm:presLayoutVars>
          <dgm:chMax val="5"/>
          <dgm:dir/>
          <dgm:resizeHandles val="exact"/>
        </dgm:presLayoutVars>
      </dgm:prSet>
      <dgm:spPr/>
    </dgm:pt>
    <dgm:pt modelId="{999DDA1F-6CB1-4FDB-9778-325DB02647C7}" type="pres">
      <dgm:prSet presAssocID="{668A3F9C-1C31-431A-AC75-845086ED2B8B}" presName="arrow" presStyleLbl="bgShp" presStyleIdx="0" presStyleCnt="1" custScaleX="114611" custLinFactNeighborX="-9722" custLinFactNeighborY="-6457"/>
      <dgm:spPr/>
    </dgm:pt>
    <dgm:pt modelId="{B1834A5B-BE95-4B6F-A586-DDD49B201D94}" type="pres">
      <dgm:prSet presAssocID="{668A3F9C-1C31-431A-AC75-845086ED2B8B}" presName="arrowDiagram3" presStyleCnt="0"/>
      <dgm:spPr/>
    </dgm:pt>
    <dgm:pt modelId="{2C5487DA-18A4-44F8-B06F-B2C44598C96C}" type="pres">
      <dgm:prSet presAssocID="{56520EE7-8658-4000-A0D9-7AE98AA54E41}" presName="bullet3a" presStyleLbl="node1" presStyleIdx="0" presStyleCnt="3" custLinFactX="-200000" custLinFactY="100000" custLinFactNeighborX="-237847" custLinFactNeighborY="103701"/>
      <dgm:spPr>
        <a:gradFill rotWithShape="0">
          <a:gsLst>
            <a:gs pos="0">
              <a:schemeClr val="accent2"/>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gradFill>
      </dgm:spPr>
    </dgm:pt>
    <dgm:pt modelId="{9BF7DEF7-9E65-424C-BF64-A54B7A1DBB12}" type="pres">
      <dgm:prSet presAssocID="{56520EE7-8658-4000-A0D9-7AE98AA54E41}" presName="textBox3a" presStyleLbl="revTx" presStyleIdx="0" presStyleCnt="3" custScaleX="133627" custLinFactNeighborX="-78089" custLinFactNeighborY="-23727">
        <dgm:presLayoutVars>
          <dgm:bulletEnabled val="1"/>
        </dgm:presLayoutVars>
      </dgm:prSet>
      <dgm:spPr/>
      <dgm:t>
        <a:bodyPr/>
        <a:lstStyle/>
        <a:p>
          <a:endParaRPr lang="en-GB"/>
        </a:p>
      </dgm:t>
    </dgm:pt>
    <dgm:pt modelId="{C68C203C-5443-42A3-BD2B-B49C60DA8BD1}" type="pres">
      <dgm:prSet presAssocID="{9377F168-0B6A-4B91-AAD2-048D13ECF1F2}" presName="bullet3b" presStyleLbl="node1" presStyleIdx="1" presStyleCnt="3" custLinFactX="-55319" custLinFactNeighborX="-100000" custLinFactNeighborY="55897"/>
      <dgm:spPr>
        <a:gradFill rotWithShape="0">
          <a:gsLst>
            <a:gs pos="0">
              <a:srgbClr val="00B050"/>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gradFill>
      </dgm:spPr>
    </dgm:pt>
    <dgm:pt modelId="{3DAC62DB-6717-43FE-9478-0BE96E2DABBF}" type="pres">
      <dgm:prSet presAssocID="{9377F168-0B6A-4B91-AAD2-048D13ECF1F2}" presName="textBox3b" presStyleLbl="revTx" presStyleIdx="1" presStyleCnt="3" custLinFactX="-10630" custLinFactNeighborX="-100000" custLinFactNeighborY="-22185">
        <dgm:presLayoutVars>
          <dgm:bulletEnabled val="1"/>
        </dgm:presLayoutVars>
      </dgm:prSet>
      <dgm:spPr/>
      <dgm:t>
        <a:bodyPr/>
        <a:lstStyle/>
        <a:p>
          <a:endParaRPr lang="en-GB"/>
        </a:p>
      </dgm:t>
    </dgm:pt>
    <dgm:pt modelId="{67794429-337D-437C-AF4A-9A7B9EAA8E96}" type="pres">
      <dgm:prSet presAssocID="{D83C4A66-5E27-486F-90AE-794B65E1FD46}" presName="bullet3c" presStyleLbl="node1" presStyleIdx="2" presStyleCnt="3" custLinFactNeighborX="50934" custLinFactNeighborY="13848"/>
      <dgm:spPr>
        <a:gradFill rotWithShape="0">
          <a:gsLst>
            <a:gs pos="0">
              <a:srgbClr val="FF0000"/>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gradFill>
      </dgm:spPr>
    </dgm:pt>
    <dgm:pt modelId="{D71ECCE3-3254-4705-8E14-48A7DFBDEDA1}" type="pres">
      <dgm:prSet presAssocID="{D83C4A66-5E27-486F-90AE-794B65E1FD46}" presName="textBox3c" presStyleLbl="revTx" presStyleIdx="2" presStyleCnt="3" custLinFactNeighborX="-48766" custLinFactNeighborY="-30517">
        <dgm:presLayoutVars>
          <dgm:bulletEnabled val="1"/>
        </dgm:presLayoutVars>
      </dgm:prSet>
      <dgm:spPr/>
      <dgm:t>
        <a:bodyPr/>
        <a:lstStyle/>
        <a:p>
          <a:endParaRPr lang="en-GB"/>
        </a:p>
      </dgm:t>
    </dgm:pt>
  </dgm:ptLst>
  <dgm:cxnLst>
    <dgm:cxn modelId="{C280F044-4358-4B5B-BE03-B37CF0453D14}" type="presOf" srcId="{668A3F9C-1C31-431A-AC75-845086ED2B8B}" destId="{C31636FB-DAD1-4976-AB14-F7DB774507A0}" srcOrd="0" destOrd="0" presId="urn:microsoft.com/office/officeart/2005/8/layout/arrow2"/>
    <dgm:cxn modelId="{0481683C-9A81-4A76-A937-4FC55DD5802E}" type="presOf" srcId="{9377F168-0B6A-4B91-AAD2-048D13ECF1F2}" destId="{3DAC62DB-6717-43FE-9478-0BE96E2DABBF}" srcOrd="0" destOrd="0" presId="urn:microsoft.com/office/officeart/2005/8/layout/arrow2"/>
    <dgm:cxn modelId="{7F6B5EDA-1BFA-4551-B258-524A1CC70DCD}" srcId="{668A3F9C-1C31-431A-AC75-845086ED2B8B}" destId="{56520EE7-8658-4000-A0D9-7AE98AA54E41}" srcOrd="0" destOrd="0" parTransId="{781DF360-C708-4FE9-9299-644D9D07B042}" sibTransId="{483874E3-1B9A-4472-BC0E-6114FBD1000C}"/>
    <dgm:cxn modelId="{89F1B02F-C7AF-478F-8959-AF492829414C}" type="presOf" srcId="{56520EE7-8658-4000-A0D9-7AE98AA54E41}" destId="{9BF7DEF7-9E65-424C-BF64-A54B7A1DBB12}" srcOrd="0" destOrd="0" presId="urn:microsoft.com/office/officeart/2005/8/layout/arrow2"/>
    <dgm:cxn modelId="{99D48DA3-9C62-4ADA-BB1F-2AEA71802EA9}" srcId="{668A3F9C-1C31-431A-AC75-845086ED2B8B}" destId="{9377F168-0B6A-4B91-AAD2-048D13ECF1F2}" srcOrd="1" destOrd="0" parTransId="{25D65EF0-C326-4BD5-9D8B-A07C7C458C16}" sibTransId="{85C8EF64-A2F2-4464-878A-96252854239C}"/>
    <dgm:cxn modelId="{EADF3421-3BD1-4579-873E-482EDCE359E3}" type="presOf" srcId="{D83C4A66-5E27-486F-90AE-794B65E1FD46}" destId="{D71ECCE3-3254-4705-8E14-48A7DFBDEDA1}" srcOrd="0" destOrd="0" presId="urn:microsoft.com/office/officeart/2005/8/layout/arrow2"/>
    <dgm:cxn modelId="{A2D51783-9A09-4B5E-BA3E-1AFDC20760F8}" srcId="{668A3F9C-1C31-431A-AC75-845086ED2B8B}" destId="{D83C4A66-5E27-486F-90AE-794B65E1FD46}" srcOrd="2" destOrd="0" parTransId="{B81D6463-33FC-420F-ACD6-DA73A73DB1ED}" sibTransId="{2D423AB7-6593-4210-97EE-42847828452F}"/>
    <dgm:cxn modelId="{FCA1A5CA-9E20-44A3-9625-76E0860A54F8}" type="presParOf" srcId="{C31636FB-DAD1-4976-AB14-F7DB774507A0}" destId="{999DDA1F-6CB1-4FDB-9778-325DB02647C7}" srcOrd="0" destOrd="0" presId="urn:microsoft.com/office/officeart/2005/8/layout/arrow2"/>
    <dgm:cxn modelId="{9B83DEB7-E18E-4A45-BD55-96B7DD9DE18A}" type="presParOf" srcId="{C31636FB-DAD1-4976-AB14-F7DB774507A0}" destId="{B1834A5B-BE95-4B6F-A586-DDD49B201D94}" srcOrd="1" destOrd="0" presId="urn:microsoft.com/office/officeart/2005/8/layout/arrow2"/>
    <dgm:cxn modelId="{BD796EF8-A2B4-4420-974E-5363CE2569AE}" type="presParOf" srcId="{B1834A5B-BE95-4B6F-A586-DDD49B201D94}" destId="{2C5487DA-18A4-44F8-B06F-B2C44598C96C}" srcOrd="0" destOrd="0" presId="urn:microsoft.com/office/officeart/2005/8/layout/arrow2"/>
    <dgm:cxn modelId="{76558E5A-7C1A-4FB5-A5BE-F5D822A62392}" type="presParOf" srcId="{B1834A5B-BE95-4B6F-A586-DDD49B201D94}" destId="{9BF7DEF7-9E65-424C-BF64-A54B7A1DBB12}" srcOrd="1" destOrd="0" presId="urn:microsoft.com/office/officeart/2005/8/layout/arrow2"/>
    <dgm:cxn modelId="{165BBD9A-F5E9-40B1-A2E5-C91A60627161}" type="presParOf" srcId="{B1834A5B-BE95-4B6F-A586-DDD49B201D94}" destId="{C68C203C-5443-42A3-BD2B-B49C60DA8BD1}" srcOrd="2" destOrd="0" presId="urn:microsoft.com/office/officeart/2005/8/layout/arrow2"/>
    <dgm:cxn modelId="{FA2BB9D1-0D82-493D-BE61-A089B08BF761}" type="presParOf" srcId="{B1834A5B-BE95-4B6F-A586-DDD49B201D94}" destId="{3DAC62DB-6717-43FE-9478-0BE96E2DABBF}" srcOrd="3" destOrd="0" presId="urn:microsoft.com/office/officeart/2005/8/layout/arrow2"/>
    <dgm:cxn modelId="{8F790E75-1996-4F3B-B482-D6A7DAE170D0}" type="presParOf" srcId="{B1834A5B-BE95-4B6F-A586-DDD49B201D94}" destId="{67794429-337D-437C-AF4A-9A7B9EAA8E96}" srcOrd="4" destOrd="0" presId="urn:microsoft.com/office/officeart/2005/8/layout/arrow2"/>
    <dgm:cxn modelId="{D58D3EC9-128A-4010-9BBC-9C6E3021B8BA}" type="presParOf" srcId="{B1834A5B-BE95-4B6F-A586-DDD49B201D94}" destId="{D71ECCE3-3254-4705-8E14-48A7DFBDEDA1}"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3DD70-01B1-4EAF-B3F4-99D24D7DC2AA}">
      <dsp:nvSpPr>
        <dsp:cNvPr id="0" name=""/>
        <dsp:cNvSpPr/>
      </dsp:nvSpPr>
      <dsp:spPr>
        <a:xfrm>
          <a:off x="382488" y="1472"/>
          <a:ext cx="1480839" cy="148083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Address the gaps of traditional research programmes</a:t>
          </a:r>
          <a:endParaRPr lang="en-GB" sz="1400" kern="1200" dirty="0"/>
        </a:p>
      </dsp:txBody>
      <dsp:txXfrm>
        <a:off x="599352" y="218336"/>
        <a:ext cx="1047111" cy="1047111"/>
      </dsp:txXfrm>
    </dsp:sp>
    <dsp:sp modelId="{256A6927-B6BE-4FB7-A4A7-A481A8297676}">
      <dsp:nvSpPr>
        <dsp:cNvPr id="0" name=""/>
        <dsp:cNvSpPr/>
      </dsp:nvSpPr>
      <dsp:spPr>
        <a:xfrm>
          <a:off x="693464" y="1602556"/>
          <a:ext cx="858887" cy="858887"/>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807309" y="1930994"/>
        <a:ext cx="631197" cy="202011"/>
      </dsp:txXfrm>
    </dsp:sp>
    <dsp:sp modelId="{E178A633-BFCA-4653-9941-F542AEAB5824}">
      <dsp:nvSpPr>
        <dsp:cNvPr id="0" name=""/>
        <dsp:cNvSpPr/>
      </dsp:nvSpPr>
      <dsp:spPr>
        <a:xfrm>
          <a:off x="382488" y="2581687"/>
          <a:ext cx="1480839" cy="1480839"/>
        </a:xfrm>
        <a:prstGeom prst="ellipse">
          <a:avLst/>
        </a:prstGeom>
        <a:solidFill>
          <a:schemeClr val="accent2">
            <a:hueOff val="-6136830"/>
            <a:satOff val="-42966"/>
            <a:lumOff val="48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Exploit digital capabilities of Trinity College</a:t>
          </a:r>
          <a:endParaRPr lang="en-GB" sz="1400" kern="1200" dirty="0"/>
        </a:p>
      </dsp:txBody>
      <dsp:txXfrm>
        <a:off x="599352" y="2798551"/>
        <a:ext cx="1047111" cy="1047111"/>
      </dsp:txXfrm>
    </dsp:sp>
    <dsp:sp modelId="{1834241D-CB87-4736-901D-5FB3F367BBEA}">
      <dsp:nvSpPr>
        <dsp:cNvPr id="0" name=""/>
        <dsp:cNvSpPr/>
      </dsp:nvSpPr>
      <dsp:spPr>
        <a:xfrm>
          <a:off x="2085454" y="1756563"/>
          <a:ext cx="470907" cy="550872"/>
        </a:xfrm>
        <a:prstGeom prst="rightArrow">
          <a:avLst>
            <a:gd name="adj1" fmla="val 60000"/>
            <a:gd name="adj2" fmla="val 50000"/>
          </a:avLst>
        </a:prstGeom>
        <a:solidFill>
          <a:schemeClr val="accent2">
            <a:hueOff val="-12273659"/>
            <a:satOff val="-85933"/>
            <a:lumOff val="96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2085454" y="1866737"/>
        <a:ext cx="329635" cy="330524"/>
      </dsp:txXfrm>
    </dsp:sp>
    <dsp:sp modelId="{15B6F3A7-3A3D-4E11-9007-AC2B0A8A0964}">
      <dsp:nvSpPr>
        <dsp:cNvPr id="0" name=""/>
        <dsp:cNvSpPr/>
      </dsp:nvSpPr>
      <dsp:spPr>
        <a:xfrm>
          <a:off x="2751832" y="551160"/>
          <a:ext cx="2961679" cy="2961679"/>
        </a:xfrm>
        <a:prstGeom prst="ellipse">
          <a:avLst/>
        </a:prstGeom>
        <a:solidFill>
          <a:schemeClr val="accent2">
            <a:hueOff val="-12273659"/>
            <a:satOff val="-85933"/>
            <a:lumOff val="96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IE" sz="2300" kern="1200" dirty="0" smtClean="0"/>
            <a:t>Enhance quality and dissemination outcomes of Trinity student’s research</a:t>
          </a:r>
          <a:endParaRPr lang="en-GB" sz="2300" kern="1200" dirty="0"/>
        </a:p>
      </dsp:txBody>
      <dsp:txXfrm>
        <a:off x="3185560" y="984888"/>
        <a:ext cx="2094223" cy="20942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DDA1F-6CB1-4FDB-9778-325DB02647C7}">
      <dsp:nvSpPr>
        <dsp:cNvPr id="0" name=""/>
        <dsp:cNvSpPr/>
      </dsp:nvSpPr>
      <dsp:spPr>
        <a:xfrm>
          <a:off x="-16" y="0"/>
          <a:ext cx="8115654" cy="4425652"/>
        </a:xfrm>
        <a:prstGeom prst="swooshArrow">
          <a:avLst>
            <a:gd name="adj1" fmla="val 25000"/>
            <a:gd name="adj2" fmla="val 25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C5487DA-18A4-44F8-B06F-B2C44598C96C}">
      <dsp:nvSpPr>
        <dsp:cNvPr id="0" name=""/>
        <dsp:cNvSpPr/>
      </dsp:nvSpPr>
      <dsp:spPr>
        <a:xfrm>
          <a:off x="610474" y="3429613"/>
          <a:ext cx="184107" cy="184107"/>
        </a:xfrm>
        <a:prstGeom prst="ellipse">
          <a:avLst/>
        </a:prstGeom>
        <a:gradFill rotWithShape="0">
          <a:gsLst>
            <a:gs pos="0">
              <a:schemeClr val="accent2"/>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BF7DEF7-9E65-424C-BF64-A54B7A1DBB12}">
      <dsp:nvSpPr>
        <dsp:cNvPr id="0" name=""/>
        <dsp:cNvSpPr/>
      </dsp:nvSpPr>
      <dsp:spPr>
        <a:xfrm>
          <a:off x="0" y="2843167"/>
          <a:ext cx="2204689" cy="1279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555" tIns="0" rIns="0" bIns="0" numCol="1" spcCol="1270" anchor="t" anchorCtr="0">
          <a:noAutofit/>
        </a:bodyPr>
        <a:lstStyle/>
        <a:p>
          <a:pPr lvl="0" algn="l" defTabSz="1422400">
            <a:lnSpc>
              <a:spcPct val="90000"/>
            </a:lnSpc>
            <a:spcBef>
              <a:spcPct val="0"/>
            </a:spcBef>
            <a:spcAft>
              <a:spcPct val="35000"/>
            </a:spcAft>
          </a:pPr>
          <a:r>
            <a:rPr lang="en-GB" sz="3200" b="1" i="0" kern="1200" dirty="0" smtClean="0">
              <a:solidFill>
                <a:schemeClr val="accent1">
                  <a:lumMod val="75000"/>
                </a:schemeClr>
              </a:solidFill>
            </a:rPr>
            <a:t>Transform</a:t>
          </a:r>
          <a:endParaRPr lang="en-GB" sz="3200" b="1" i="0" kern="1200" dirty="0">
            <a:solidFill>
              <a:schemeClr val="accent1">
                <a:lumMod val="75000"/>
              </a:schemeClr>
            </a:solidFill>
          </a:endParaRPr>
        </a:p>
      </dsp:txBody>
      <dsp:txXfrm>
        <a:off x="0" y="2843167"/>
        <a:ext cx="2204689" cy="1279013"/>
      </dsp:txXfrm>
    </dsp:sp>
    <dsp:sp modelId="{C68C203C-5443-42A3-BD2B-B49C60DA8BD1}">
      <dsp:nvSpPr>
        <dsp:cNvPr id="0" name=""/>
        <dsp:cNvSpPr/>
      </dsp:nvSpPr>
      <dsp:spPr>
        <a:xfrm>
          <a:off x="2524765" y="2037723"/>
          <a:ext cx="332809" cy="332809"/>
        </a:xfrm>
        <a:prstGeom prst="ellipse">
          <a:avLst/>
        </a:prstGeom>
        <a:gradFill rotWithShape="0">
          <a:gsLst>
            <a:gs pos="0">
              <a:srgbClr val="00B050"/>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DAC62DB-6717-43FE-9478-0BE96E2DABBF}">
      <dsp:nvSpPr>
        <dsp:cNvPr id="0" name=""/>
        <dsp:cNvSpPr/>
      </dsp:nvSpPr>
      <dsp:spPr>
        <a:xfrm>
          <a:off x="1327983" y="1483981"/>
          <a:ext cx="1699450" cy="2407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349" tIns="0" rIns="0" bIns="0" numCol="1" spcCol="1270" anchor="t" anchorCtr="0">
          <a:noAutofit/>
        </a:bodyPr>
        <a:lstStyle/>
        <a:p>
          <a:pPr lvl="0" algn="l" defTabSz="1422400">
            <a:lnSpc>
              <a:spcPct val="90000"/>
            </a:lnSpc>
            <a:spcBef>
              <a:spcPct val="0"/>
            </a:spcBef>
            <a:spcAft>
              <a:spcPct val="35000"/>
            </a:spcAft>
          </a:pPr>
          <a:r>
            <a:rPr lang="en-GB" sz="3200" b="1" kern="1200" dirty="0" smtClean="0">
              <a:solidFill>
                <a:srgbClr val="00B050"/>
              </a:solidFill>
            </a:rPr>
            <a:t>Develop</a:t>
          </a:r>
          <a:endParaRPr lang="en-GB" sz="3200" b="1" kern="1200" dirty="0">
            <a:solidFill>
              <a:srgbClr val="00B050"/>
            </a:solidFill>
          </a:endParaRPr>
        </a:p>
      </dsp:txBody>
      <dsp:txXfrm>
        <a:off x="1327983" y="1483981"/>
        <a:ext cx="1699450" cy="2407554"/>
      </dsp:txXfrm>
    </dsp:sp>
    <dsp:sp modelId="{67794429-337D-437C-AF4A-9A7B9EAA8E96}">
      <dsp:nvSpPr>
        <dsp:cNvPr id="0" name=""/>
        <dsp:cNvSpPr/>
      </dsp:nvSpPr>
      <dsp:spPr>
        <a:xfrm>
          <a:off x="5230482" y="1183427"/>
          <a:ext cx="460267" cy="460267"/>
        </a:xfrm>
        <a:prstGeom prst="ellipse">
          <a:avLst/>
        </a:prstGeom>
        <a:gradFill rotWithShape="0">
          <a:gsLst>
            <a:gs pos="0">
              <a:srgbClr val="FF0000"/>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71ECCE3-3254-4705-8E14-48A7DFBDEDA1}">
      <dsp:nvSpPr>
        <dsp:cNvPr id="0" name=""/>
        <dsp:cNvSpPr/>
      </dsp:nvSpPr>
      <dsp:spPr>
        <a:xfrm>
          <a:off x="4397429" y="411173"/>
          <a:ext cx="1699450" cy="3075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86" tIns="0" rIns="0" bIns="0" numCol="1" spcCol="1270" anchor="t" anchorCtr="0">
          <a:noAutofit/>
        </a:bodyPr>
        <a:lstStyle/>
        <a:p>
          <a:pPr lvl="0" algn="l" defTabSz="1422400">
            <a:lnSpc>
              <a:spcPct val="90000"/>
            </a:lnSpc>
            <a:spcBef>
              <a:spcPct val="0"/>
            </a:spcBef>
            <a:spcAft>
              <a:spcPct val="35000"/>
            </a:spcAft>
          </a:pPr>
          <a:r>
            <a:rPr lang="en-GB" sz="3200" b="1" kern="1200" dirty="0" smtClean="0">
              <a:solidFill>
                <a:srgbClr val="FF0000"/>
              </a:solidFill>
            </a:rPr>
            <a:t>Pilot</a:t>
          </a:r>
          <a:r>
            <a:rPr lang="en-GB" sz="3200" b="1" kern="1200" dirty="0" smtClean="0"/>
            <a:t> </a:t>
          </a:r>
          <a:endParaRPr lang="en-GB" sz="3200" b="1" kern="1200" dirty="0"/>
        </a:p>
      </dsp:txBody>
      <dsp:txXfrm>
        <a:off x="4397429" y="411173"/>
        <a:ext cx="1699450" cy="3075828"/>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971" y="4724956"/>
            <a:ext cx="4908331" cy="447627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5"/>
          </p:nvPr>
        </p:nvSpPr>
        <p:spPr>
          <a:xfrm>
            <a:off x="6022876" y="9449911"/>
            <a:ext cx="835124" cy="497364"/>
          </a:xfrm>
          <a:prstGeom prst="rect">
            <a:avLst/>
          </a:prstGeom>
        </p:spPr>
        <p:txBody>
          <a:bodyPr vert="horz" lIns="91440" tIns="45720" rIns="91440" bIns="45720"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Rectangle 12"/>
          <p:cNvSpPr/>
          <p:nvPr userDrawn="1"/>
        </p:nvSpPr>
        <p:spPr>
          <a:xfrm>
            <a:off x="0" y="0"/>
            <a:ext cx="9144000" cy="3013200"/>
          </a:xfrm>
          <a:prstGeom prst="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828674" y="3819975"/>
            <a:ext cx="7500939" cy="554850"/>
          </a:xfrm>
        </p:spPr>
        <p:txBody>
          <a:bodyPr/>
          <a:lstStyle>
            <a:lvl1pPr algn="l">
              <a:defRPr>
                <a:solidFill>
                  <a:schemeClr val="accent2"/>
                </a:solidFill>
              </a:defRPr>
            </a:lvl1pPr>
          </a:lstStyle>
          <a:p>
            <a:r>
              <a:rPr lang="en-US" smtClean="0"/>
              <a:t>Click to edit Master title style</a:t>
            </a:r>
            <a:endParaRPr lang="en-GB"/>
          </a:p>
        </p:txBody>
      </p:sp>
      <p:sp>
        <p:nvSpPr>
          <p:cNvPr id="3" name="Subtitle 2"/>
          <p:cNvSpPr>
            <a:spLocks noGrp="1"/>
          </p:cNvSpPr>
          <p:nvPr>
            <p:ph type="subTitle" idx="1"/>
          </p:nvPr>
        </p:nvSpPr>
        <p:spPr>
          <a:xfrm>
            <a:off x="828675" y="4394175"/>
            <a:ext cx="7500938" cy="361800"/>
          </a:xfrm>
        </p:spPr>
        <p:txBody>
          <a:bodyPr/>
          <a:lstStyle>
            <a:lvl1pPr marL="0" indent="0" algn="l">
              <a:buNone/>
              <a:defRPr sz="14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8675" y="687723"/>
            <a:ext cx="4636800" cy="1239265"/>
          </a:xfrm>
          <a:prstGeom prst="rect">
            <a:avLst/>
          </a:prstGeom>
        </p:spPr>
      </p:pic>
      <p:sp>
        <p:nvSpPr>
          <p:cNvPr id="11" name="Text Placeholder 10"/>
          <p:cNvSpPr>
            <a:spLocks noGrp="1"/>
          </p:cNvSpPr>
          <p:nvPr>
            <p:ph type="body" sz="quarter" idx="10"/>
          </p:nvPr>
        </p:nvSpPr>
        <p:spPr>
          <a:xfrm>
            <a:off x="828675" y="5386500"/>
            <a:ext cx="4679325" cy="979374"/>
          </a:xfrm>
        </p:spPr>
        <p:txBody>
          <a:bodyPr/>
          <a:lstStyle>
            <a:lvl1pPr>
              <a:spcBef>
                <a:spcPts val="0"/>
              </a:spcBef>
              <a:defRPr sz="1400">
                <a:solidFill>
                  <a:schemeClr val="accent2"/>
                </a:solidFill>
              </a:defRPr>
            </a:lvl1pPr>
            <a:lvl2pPr marL="0" indent="0">
              <a:spcBef>
                <a:spcPts val="0"/>
              </a:spcBef>
              <a:buNone/>
              <a:defRPr sz="1400">
                <a:solidFill>
                  <a:schemeClr val="accent2"/>
                </a:solidFill>
              </a:defRPr>
            </a:lvl2pPr>
            <a:lvl3pPr marL="0" indent="0">
              <a:spcBef>
                <a:spcPts val="567"/>
              </a:spcBef>
              <a:buNone/>
              <a:defRPr sz="1400">
                <a:solidFill>
                  <a:schemeClr val="accent2"/>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15" name="Rectangle 14"/>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5" y="1881075"/>
            <a:ext cx="7500938" cy="4040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1400" b="0">
                <a:solidFill>
                  <a:schemeClr val="accent2"/>
                </a:solidFill>
              </a:defRPr>
            </a:lvl1pPr>
          </a:lstStyle>
          <a:p>
            <a:pPr lvl="0"/>
            <a:r>
              <a:rPr lang="en-US" smtClean="0"/>
              <a:t>Click to edit Master text styles</a:t>
            </a:r>
          </a:p>
        </p:txBody>
      </p:sp>
    </p:spTree>
    <p:extLst>
      <p:ext uri="{BB962C8B-B14F-4D97-AF65-F5344CB8AC3E}">
        <p14:creationId xmlns:p14="http://schemas.microsoft.com/office/powerpoint/2010/main" val="3573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943100"/>
            <a:ext cx="4204800" cy="4343400"/>
          </a:xfrm>
          <a:solidFill>
            <a:schemeClr val="accent4"/>
          </a:solidFill>
        </p:spPr>
        <p:txBody>
          <a:bodyPr tIns="0" anchor="ctr" anchorCtr="0"/>
          <a:lstStyle>
            <a:lvl1pPr algn="ctr">
              <a:defRPr sz="1600" b="0">
                <a:solidFill>
                  <a:schemeClr val="accent3"/>
                </a:solidFill>
              </a:defRPr>
            </a:lvl1pPr>
          </a:lstStyle>
          <a:p>
            <a:r>
              <a:rPr lang="en-GB" smtClean="0"/>
              <a:t>IMAGE</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5" y="1905000"/>
            <a:ext cx="3819525" cy="3987688"/>
          </a:xfrm>
        </p:spPr>
        <p:txBody>
          <a:bodyPr/>
          <a:lstStyle>
            <a:lvl1pPr marL="238125" indent="-238125">
              <a:spcBef>
                <a:spcPts val="850"/>
              </a:spcBef>
              <a:buClr>
                <a:schemeClr val="tx2"/>
              </a:buClr>
              <a:buFont typeface="Calibri" panose="020F0502020204030204" pitchFamily="34" charset="0"/>
              <a:buChar char="–"/>
              <a:defRPr sz="1400" b="0"/>
            </a:lvl1pPr>
            <a:lvl2pPr marL="503238" indent="-207963">
              <a:spcBef>
                <a:spcPts val="0"/>
              </a:spcBef>
              <a:spcAft>
                <a:spcPts val="567"/>
              </a:spcAft>
              <a:defRPr sz="1400" b="0"/>
            </a:lvl2pPr>
            <a:lvl3pPr>
              <a:defRPr sz="1400" b="0"/>
            </a:lvl3pPr>
            <a:lvl4pPr>
              <a:defRPr sz="1400" b="0"/>
            </a:lvl4pPr>
            <a:lvl5pPr>
              <a:defRPr sz="1400" b="0"/>
            </a:lvl5pPr>
          </a:lstStyle>
          <a:p>
            <a:pPr lvl="0"/>
            <a:r>
              <a:rPr lang="en-US" smtClean="0"/>
              <a:t>Click to edit Master text styles</a:t>
            </a:r>
          </a:p>
          <a:p>
            <a:pPr lvl="1"/>
            <a:r>
              <a:rPr lang="en-US" smtClean="0"/>
              <a:t>Second level</a:t>
            </a:r>
          </a:p>
        </p:txBody>
      </p:sp>
      <p:sp>
        <p:nvSpPr>
          <p:cNvPr id="6" name="Text Placeholder 5"/>
          <p:cNvSpPr>
            <a:spLocks noGrp="1"/>
          </p:cNvSpPr>
          <p:nvPr>
            <p:ph type="body" sz="quarter" idx="11"/>
          </p:nvPr>
        </p:nvSpPr>
        <p:spPr>
          <a:xfrm>
            <a:off x="828675" y="914400"/>
            <a:ext cx="7500938" cy="276225"/>
          </a:xfrm>
        </p:spPr>
        <p:txBody>
          <a:bodyPr/>
          <a:lstStyle>
            <a:lvl1pPr>
              <a:defRPr sz="1400" b="0">
                <a:solidFill>
                  <a:schemeClr val="accent2"/>
                </a:solidFill>
              </a:defRPr>
            </a:lvl1pPr>
          </a:lstStyle>
          <a:p>
            <a:pPr lvl="0"/>
            <a:r>
              <a:rPr lang="en-US" smtClean="0"/>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spTree>
    <p:extLst>
      <p:ext uri="{BB962C8B-B14F-4D97-AF65-F5344CB8AC3E}">
        <p14:creationId xmlns:p14="http://schemas.microsoft.com/office/powerpoint/2010/main" val="1282368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435835"/>
            <a:ext cx="9144000" cy="4850665"/>
          </a:xfrm>
          <a:solidFill>
            <a:schemeClr val="accent4"/>
          </a:solidFill>
        </p:spPr>
        <p:txBody>
          <a:bodyPr tIns="0" anchor="ctr" anchorCtr="0"/>
          <a:lstStyle>
            <a:lvl1pPr algn="ctr">
              <a:defRPr sz="1600" b="0">
                <a:solidFill>
                  <a:schemeClr val="accent3"/>
                </a:solidFill>
              </a:defRPr>
            </a:lvl1pPr>
          </a:lstStyle>
          <a:p>
            <a:r>
              <a:rPr lang="en-GB" smtClean="0"/>
              <a:t>IMAGE</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6" name="Text Placeholder 5"/>
          <p:cNvSpPr>
            <a:spLocks noGrp="1"/>
          </p:cNvSpPr>
          <p:nvPr>
            <p:ph type="body" sz="quarter" idx="11"/>
          </p:nvPr>
        </p:nvSpPr>
        <p:spPr>
          <a:xfrm>
            <a:off x="828675" y="914400"/>
            <a:ext cx="7500938" cy="276225"/>
          </a:xfrm>
        </p:spPr>
        <p:txBody>
          <a:bodyPr/>
          <a:lstStyle>
            <a:lvl1pPr>
              <a:defRPr sz="1400" b="0">
                <a:solidFill>
                  <a:schemeClr val="accent2"/>
                </a:solidFill>
              </a:defRPr>
            </a:lvl1pPr>
          </a:lstStyle>
          <a:p>
            <a:pPr lvl="0"/>
            <a:r>
              <a:rPr lang="en-US" smtClean="0"/>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spTree>
    <p:extLst>
      <p:ext uri="{BB962C8B-B14F-4D97-AF65-F5344CB8AC3E}">
        <p14:creationId xmlns:p14="http://schemas.microsoft.com/office/powerpoint/2010/main" val="313861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2" name="Title 1"/>
          <p:cNvSpPr>
            <a:spLocks noGrp="1"/>
          </p:cNvSpPr>
          <p:nvPr>
            <p:ph type="ctrTitle"/>
          </p:nvPr>
        </p:nvSpPr>
        <p:spPr>
          <a:xfrm>
            <a:off x="828674" y="3715200"/>
            <a:ext cx="7500939" cy="554850"/>
          </a:xfrm>
        </p:spPr>
        <p:txBody>
          <a:bodyPr/>
          <a:lstStyle>
            <a:lvl1pPr algn="l">
              <a:defRPr sz="4200">
                <a:solidFill>
                  <a:schemeClr val="accent2"/>
                </a:solidFill>
              </a:defRPr>
            </a:lvl1pPr>
          </a:lstStyle>
          <a:p>
            <a:r>
              <a:rPr lang="en-US" smtClean="0"/>
              <a:t>Click to edit Master title style</a:t>
            </a:r>
            <a:endParaRPr lang="en-GB"/>
          </a:p>
        </p:txBody>
      </p:sp>
      <p:sp>
        <p:nvSpPr>
          <p:cNvPr id="7" name="Rectangle 6"/>
          <p:cNvSpPr/>
          <p:nvPr userDrawn="1"/>
        </p:nvSpPr>
        <p:spPr>
          <a:xfrm>
            <a:off x="0" y="0"/>
            <a:ext cx="9144000" cy="3013200"/>
          </a:xfrm>
          <a:prstGeom prst="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8675" y="687723"/>
            <a:ext cx="4636800" cy="1239265"/>
          </a:xfrm>
          <a:prstGeom prst="rect">
            <a:avLst/>
          </a:prstGeom>
        </p:spPr>
      </p:pic>
      <p:sp>
        <p:nvSpPr>
          <p:cNvPr id="9" name="Rectangle 8"/>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spTree>
    <p:extLst>
      <p:ext uri="{BB962C8B-B14F-4D97-AF65-F5344CB8AC3E}">
        <p14:creationId xmlns:p14="http://schemas.microsoft.com/office/powerpoint/2010/main" val="54778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57743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4" y="360000"/>
            <a:ext cx="7500939" cy="561600"/>
          </a:xfrm>
          <a:prstGeom prst="rect">
            <a:avLst/>
          </a:prstGeom>
        </p:spPr>
        <p:txBody>
          <a:bodyPr vert="horz" lIns="0" tIns="0" rIns="0" bIns="0" rtlCol="0" anchor="b" anchorCtr="0">
            <a:noAutofit/>
          </a:bodyPr>
          <a:lstStyle/>
          <a:p>
            <a:r>
              <a:rPr lang="en-US" smtClean="0"/>
              <a:t>Click to edit Master title style</a:t>
            </a:r>
            <a:endParaRPr lang="en-GB"/>
          </a:p>
        </p:txBody>
      </p:sp>
      <p:sp>
        <p:nvSpPr>
          <p:cNvPr id="3" name="Text Placeholder 2"/>
          <p:cNvSpPr>
            <a:spLocks noGrp="1"/>
          </p:cNvSpPr>
          <p:nvPr>
            <p:ph type="body" idx="1"/>
          </p:nvPr>
        </p:nvSpPr>
        <p:spPr>
          <a:xfrm>
            <a:off x="828675" y="1871551"/>
            <a:ext cx="7500938" cy="40968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Rectangle 10"/>
          <p:cNvSpPr/>
          <p:nvPr/>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54" r:id="rId6"/>
  </p:sldLayoutIdLst>
  <p:txStyles>
    <p:titleStyle>
      <a:lvl1pPr algn="l" defTabSz="914400" rtl="0" eaLnBrk="1" latinLnBrk="0" hangingPunct="1">
        <a:spcBef>
          <a:spcPct val="0"/>
        </a:spcBef>
        <a:buNone/>
        <a:defRPr sz="3600" b="0" kern="1200">
          <a:solidFill>
            <a:srgbClr val="0E73B9"/>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6.jpeg"/><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Trinity Research Education Environment (TREE)</a:t>
            </a:r>
            <a:endParaRPr lang="en-GB" dirty="0"/>
          </a:p>
        </p:txBody>
      </p:sp>
      <p:sp>
        <p:nvSpPr>
          <p:cNvPr id="3" name="Subtitle 2"/>
          <p:cNvSpPr>
            <a:spLocks noGrp="1"/>
          </p:cNvSpPr>
          <p:nvPr>
            <p:ph type="subTitle" idx="1"/>
          </p:nvPr>
        </p:nvSpPr>
        <p:spPr/>
        <p:txBody>
          <a:bodyPr/>
          <a:lstStyle/>
          <a:p>
            <a:endParaRPr lang="en-GB"/>
          </a:p>
        </p:txBody>
      </p:sp>
      <p:sp>
        <p:nvSpPr>
          <p:cNvPr id="4" name="Text Placeholder 3"/>
          <p:cNvSpPr>
            <a:spLocks noGrp="1"/>
          </p:cNvSpPr>
          <p:nvPr>
            <p:ph type="body" sz="quarter" idx="10"/>
          </p:nvPr>
        </p:nvSpPr>
        <p:spPr/>
        <p:txBody>
          <a:bodyPr/>
          <a:lstStyle/>
          <a:p>
            <a:r>
              <a:rPr lang="en-GB" dirty="0" err="1" smtClean="0"/>
              <a:t>Dr.</a:t>
            </a:r>
            <a:r>
              <a:rPr lang="en-GB" dirty="0" smtClean="0"/>
              <a:t> Laure Marignol</a:t>
            </a:r>
          </a:p>
          <a:p>
            <a:r>
              <a:rPr lang="en-GB" dirty="0" smtClean="0"/>
              <a:t>Dean’s Innovation in Teaching Award </a:t>
            </a:r>
          </a:p>
          <a:p>
            <a:r>
              <a:rPr lang="en-GB" dirty="0" smtClean="0"/>
              <a:t>Faculty of Health Sciences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000" y="572654"/>
            <a:ext cx="3544903" cy="1823959"/>
          </a:xfrm>
          <a:prstGeom prst="rect">
            <a:avLst/>
          </a:prstGeom>
        </p:spPr>
      </p:pic>
    </p:spTree>
    <p:extLst>
      <p:ext uri="{BB962C8B-B14F-4D97-AF65-F5344CB8AC3E}">
        <p14:creationId xmlns:p14="http://schemas.microsoft.com/office/powerpoint/2010/main" val="2679179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3040184" cy="3987688"/>
          </a:xfrm>
        </p:spPr>
        <p:txBody>
          <a:bodyPr/>
          <a:lstStyle/>
          <a:p>
            <a:pPr marL="0" indent="0">
              <a:buNone/>
            </a:pPr>
            <a:r>
              <a:rPr lang="en-GB" b="1" i="1" dirty="0" smtClean="0">
                <a:solidFill>
                  <a:srgbClr val="FF0000"/>
                </a:solidFill>
              </a:rPr>
              <a:t>Impact</a:t>
            </a:r>
          </a:p>
          <a:p>
            <a:pPr marL="0" indent="0">
              <a:buNone/>
            </a:pPr>
            <a:endParaRPr lang="en-GB" b="1" i="1" dirty="0">
              <a:solidFill>
                <a:srgbClr val="FF0000"/>
              </a:solidFill>
            </a:endParaRPr>
          </a:p>
          <a:p>
            <a:pPr marL="285750" indent="-285750">
              <a:buFont typeface="Wingdings" panose="05000000000000000000" pitchFamily="2" charset="2"/>
              <a:buChar char="ü"/>
            </a:pPr>
            <a:r>
              <a:rPr lang="en-IE" b="1" dirty="0" smtClean="0"/>
              <a:t>Benefit </a:t>
            </a:r>
            <a:r>
              <a:rPr lang="en-IE" b="1" dirty="0"/>
              <a:t>all those involved in research training within College </a:t>
            </a:r>
          </a:p>
          <a:p>
            <a:pPr marL="285750" indent="-285750">
              <a:buFont typeface="Wingdings" panose="05000000000000000000" pitchFamily="2" charset="2"/>
              <a:buChar char="ü"/>
            </a:pPr>
            <a:endParaRPr lang="en-IE" b="1" dirty="0"/>
          </a:p>
          <a:p>
            <a:pPr marL="285750" indent="-285750">
              <a:buFont typeface="Wingdings" panose="05000000000000000000" pitchFamily="2" charset="2"/>
              <a:buChar char="ü"/>
            </a:pPr>
            <a:r>
              <a:rPr lang="en-IE" b="1" dirty="0" smtClean="0"/>
              <a:t>Enhance </a:t>
            </a:r>
            <a:r>
              <a:rPr lang="en-IE" b="1" dirty="0"/>
              <a:t>our student’s learning </a:t>
            </a:r>
            <a:r>
              <a:rPr lang="en-IE" b="1" dirty="0" smtClean="0"/>
              <a:t>experience</a:t>
            </a:r>
          </a:p>
          <a:p>
            <a:pPr marL="285750" indent="-285750">
              <a:buFont typeface="Wingdings" panose="05000000000000000000" pitchFamily="2" charset="2"/>
              <a:buChar char="ü"/>
            </a:pPr>
            <a:endParaRPr lang="en-IE" b="1" dirty="0"/>
          </a:p>
          <a:p>
            <a:pPr marL="285750" indent="-285750">
              <a:buFont typeface="Wingdings" panose="05000000000000000000" pitchFamily="2" charset="2"/>
              <a:buChar char="ü"/>
            </a:pPr>
            <a:r>
              <a:rPr lang="en-IE" b="1" dirty="0"/>
              <a:t>Enhance Trinity’s </a:t>
            </a:r>
            <a:r>
              <a:rPr lang="en-IE" b="1" dirty="0" smtClean="0"/>
              <a:t>research </a:t>
            </a:r>
            <a:r>
              <a:rPr lang="en-IE" b="1" dirty="0"/>
              <a:t>outcomes </a:t>
            </a:r>
            <a:endParaRPr lang="en-GB" b="1" dirty="0"/>
          </a:p>
          <a:p>
            <a:endParaRPr lang="en-IE" b="1" dirty="0" smtClean="0"/>
          </a:p>
          <a:p>
            <a:endParaRPr lang="en-IE" b="1" dirty="0"/>
          </a:p>
          <a:p>
            <a:endParaRPr lang="en-IE" b="1" dirty="0"/>
          </a:p>
          <a:p>
            <a:pPr marL="0" indent="0">
              <a:buNone/>
            </a:pPr>
            <a:endParaRPr lang="en-GB" dirty="0" smtClean="0"/>
          </a:p>
          <a:p>
            <a:endParaRPr lang="en-GB"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pic>
        <p:nvPicPr>
          <p:cNvPr id="2055" name="Picture 7" descr="http://png-3.vector.me/files/images/3/2/324167/mouse_pointer_thum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2860" y="4186237"/>
            <a:ext cx="2181225" cy="1543051"/>
          </a:xfrm>
          <a:prstGeom prst="rect">
            <a:avLst/>
          </a:prstGeom>
          <a:noFill/>
          <a:extLst>
            <a:ext uri="{909E8E84-426E-40DD-AFC4-6F175D3DCCD1}">
              <a14:hiddenFill xmlns:a14="http://schemas.microsoft.com/office/drawing/2010/main">
                <a:solidFill>
                  <a:srgbClr val="FFFFFF"/>
                </a:solidFill>
              </a14:hiddenFill>
            </a:ext>
          </a:extLst>
        </p:spPr>
      </p:pic>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5599" y="1657709"/>
            <a:ext cx="4404593" cy="3761000"/>
          </a:xfrm>
          <a:prstGeom prst="rect">
            <a:avLst/>
          </a:prstGeom>
        </p:spPr>
      </p:pic>
    </p:spTree>
    <p:extLst>
      <p:ext uri="{BB962C8B-B14F-4D97-AF65-F5344CB8AC3E}">
        <p14:creationId xmlns:p14="http://schemas.microsoft.com/office/powerpoint/2010/main" val="4229784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456" y="3454400"/>
            <a:ext cx="7500939" cy="2081033"/>
          </a:xfrm>
        </p:spPr>
        <p:txBody>
          <a:bodyPr/>
          <a:lstStyle/>
          <a:p>
            <a:pPr algn="ctr"/>
            <a:r>
              <a:rPr lang="en-GB" dirty="0" smtClean="0"/>
              <a:t>Anyone interested in viewing / using the TREE is welcome to contact me!</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000" y="572654"/>
            <a:ext cx="3544903" cy="1823959"/>
          </a:xfrm>
          <a:prstGeom prst="rect">
            <a:avLst/>
          </a:prstGeom>
        </p:spPr>
      </p:pic>
    </p:spTree>
    <p:extLst>
      <p:ext uri="{BB962C8B-B14F-4D97-AF65-F5344CB8AC3E}">
        <p14:creationId xmlns:p14="http://schemas.microsoft.com/office/powerpoint/2010/main" val="338571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6"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graphicFrame>
        <p:nvGraphicFramePr>
          <p:cNvPr id="9" name="Diagram 8"/>
          <p:cNvGraphicFramePr/>
          <p:nvPr>
            <p:extLst>
              <p:ext uri="{D42A27DB-BD31-4B8C-83A1-F6EECF244321}">
                <p14:modId xmlns:p14="http://schemas.microsoft.com/office/powerpoint/2010/main" val="2887905712"/>
              </p:ext>
            </p:extLst>
          </p:nvPr>
        </p:nvGraphicFramePr>
        <p:xfrm>
          <a:off x="1485900" y="16446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spTree>
    <p:extLst>
      <p:ext uri="{BB962C8B-B14F-4D97-AF65-F5344CB8AC3E}">
        <p14:creationId xmlns:p14="http://schemas.microsoft.com/office/powerpoint/2010/main" val="174715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3" name="Text Placeholder 2"/>
          <p:cNvSpPr>
            <a:spLocks noGrp="1"/>
          </p:cNvSpPr>
          <p:nvPr>
            <p:ph type="body" sz="quarter" idx="10"/>
          </p:nvPr>
        </p:nvSpPr>
        <p:spPr>
          <a:xfrm>
            <a:off x="742950" y="1585800"/>
            <a:ext cx="7500938" cy="4040188"/>
          </a:xfrm>
        </p:spPr>
        <p:txBody>
          <a:bodyPr/>
          <a:lstStyle/>
          <a:p>
            <a:pPr marL="342900" indent="-342900">
              <a:buFont typeface="Arial" panose="020B0604020202020204" pitchFamily="34" charset="0"/>
              <a:buChar char="•"/>
            </a:pPr>
            <a:r>
              <a:rPr lang="en-IE" dirty="0"/>
              <a:t>a virtual interactive student-oriented learning environment for research skills development </a:t>
            </a:r>
            <a:endParaRPr lang="en-IE" dirty="0" smtClean="0"/>
          </a:p>
          <a:p>
            <a:pPr marL="342900" indent="-342900">
              <a:buFont typeface="Arial" panose="020B0604020202020204" pitchFamily="34" charset="0"/>
              <a:buChar char="•"/>
            </a:pPr>
            <a:endParaRPr lang="en-IE" dirty="0"/>
          </a:p>
        </p:txBody>
      </p:sp>
      <p:sp>
        <p:nvSpPr>
          <p:cNvPr id="4" name="Text Placeholder 3"/>
          <p:cNvSpPr>
            <a:spLocks noGrp="1"/>
          </p:cNvSpPr>
          <p:nvPr>
            <p:ph type="body" sz="quarter" idx="11"/>
          </p:nvPr>
        </p:nvSpPr>
        <p:spPr/>
        <p:txBody>
          <a:bodyPr/>
          <a:lstStyle/>
          <a:p>
            <a:r>
              <a:rPr lang="en-GB" dirty="0" err="1" smtClean="0"/>
              <a:t>Dr.</a:t>
            </a:r>
            <a:r>
              <a:rPr lang="en-GB" dirty="0" smtClean="0"/>
              <a:t> Laure Marignol, Discipline of Radiation Therapy,  School of Medicine</a:t>
            </a:r>
          </a:p>
        </p:txBody>
      </p:sp>
      <p:graphicFrame>
        <p:nvGraphicFramePr>
          <p:cNvPr id="6" name="Diagram 5"/>
          <p:cNvGraphicFramePr/>
          <p:nvPr>
            <p:extLst>
              <p:ext uri="{D42A27DB-BD31-4B8C-83A1-F6EECF244321}">
                <p14:modId xmlns:p14="http://schemas.microsoft.com/office/powerpoint/2010/main" val="131074567"/>
              </p:ext>
            </p:extLst>
          </p:nvPr>
        </p:nvGraphicFramePr>
        <p:xfrm>
          <a:off x="171128" y="1937048"/>
          <a:ext cx="8115622" cy="4425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965709" y="5550768"/>
            <a:ext cx="5616624" cy="738664"/>
          </a:xfrm>
          <a:prstGeom prst="rect">
            <a:avLst/>
          </a:prstGeom>
          <a:noFill/>
        </p:spPr>
        <p:txBody>
          <a:bodyPr wrap="square" rtlCol="0">
            <a:spAutoFit/>
          </a:bodyPr>
          <a:lstStyle/>
          <a:p>
            <a:pPr marL="342900" indent="-342900">
              <a:buFont typeface="+mj-lt"/>
              <a:buAutoNum type="arabicPeriod"/>
            </a:pPr>
            <a:r>
              <a:rPr lang="en-GB" sz="1400" dirty="0" smtClean="0">
                <a:solidFill>
                  <a:schemeClr val="accent1">
                    <a:lumMod val="75000"/>
                  </a:schemeClr>
                </a:solidFill>
              </a:rPr>
              <a:t>Create an online interface on blackboard</a:t>
            </a:r>
          </a:p>
          <a:p>
            <a:pPr marL="342900" indent="-342900">
              <a:buFont typeface="+mj-lt"/>
              <a:buAutoNum type="arabicPeriod"/>
            </a:pPr>
            <a:r>
              <a:rPr lang="en-GB" sz="1400" dirty="0" smtClean="0">
                <a:solidFill>
                  <a:schemeClr val="accent1">
                    <a:lumMod val="75000"/>
                  </a:schemeClr>
                </a:solidFill>
              </a:rPr>
              <a:t>Design a 7 element instructional structure </a:t>
            </a:r>
          </a:p>
          <a:p>
            <a:pPr marL="342900" indent="-342900">
              <a:buFont typeface="+mj-lt"/>
              <a:buAutoNum type="arabicPeriod"/>
            </a:pPr>
            <a:r>
              <a:rPr lang="en-GB" sz="1400" dirty="0" smtClean="0">
                <a:solidFill>
                  <a:schemeClr val="accent1">
                    <a:lumMod val="75000"/>
                  </a:schemeClr>
                </a:solidFill>
              </a:rPr>
              <a:t>Prepare core teaching material </a:t>
            </a:r>
          </a:p>
        </p:txBody>
      </p:sp>
      <p:sp>
        <p:nvSpPr>
          <p:cNvPr id="8" name="TextBox 7"/>
          <p:cNvSpPr txBox="1"/>
          <p:nvPr/>
        </p:nvSpPr>
        <p:spPr>
          <a:xfrm>
            <a:off x="2595600" y="4709429"/>
            <a:ext cx="3672408" cy="523220"/>
          </a:xfrm>
          <a:prstGeom prst="rect">
            <a:avLst/>
          </a:prstGeom>
          <a:noFill/>
        </p:spPr>
        <p:txBody>
          <a:bodyPr wrap="square" rtlCol="0">
            <a:spAutoFit/>
          </a:bodyPr>
          <a:lstStyle/>
          <a:p>
            <a:pPr marL="342900" indent="-342900">
              <a:buFont typeface="+mj-lt"/>
              <a:buAutoNum type="arabicPeriod"/>
            </a:pPr>
            <a:r>
              <a:rPr lang="en-IE" sz="1400" dirty="0" smtClean="0">
                <a:solidFill>
                  <a:srgbClr val="00B050"/>
                </a:solidFill>
              </a:rPr>
              <a:t>Create  Interactive teaching activities</a:t>
            </a:r>
          </a:p>
          <a:p>
            <a:pPr marL="342900" indent="-342900">
              <a:buFont typeface="+mj-lt"/>
              <a:buAutoNum type="arabicPeriod"/>
            </a:pPr>
            <a:r>
              <a:rPr lang="en-IE" sz="1400" dirty="0" smtClean="0">
                <a:solidFill>
                  <a:srgbClr val="00B050"/>
                </a:solidFill>
              </a:rPr>
              <a:t>Peer-review</a:t>
            </a:r>
            <a:endParaRPr lang="en-GB" sz="1400" dirty="0">
              <a:solidFill>
                <a:srgbClr val="00B050"/>
              </a:solidFill>
            </a:endParaRPr>
          </a:p>
        </p:txBody>
      </p:sp>
      <p:sp>
        <p:nvSpPr>
          <p:cNvPr id="9" name="TextBox 8"/>
          <p:cNvSpPr txBox="1"/>
          <p:nvPr/>
        </p:nvSpPr>
        <p:spPr>
          <a:xfrm>
            <a:off x="5240635" y="3886143"/>
            <a:ext cx="3672408" cy="738664"/>
          </a:xfrm>
          <a:prstGeom prst="rect">
            <a:avLst/>
          </a:prstGeom>
          <a:noFill/>
        </p:spPr>
        <p:txBody>
          <a:bodyPr wrap="square" rtlCol="0">
            <a:spAutoFit/>
          </a:bodyPr>
          <a:lstStyle/>
          <a:p>
            <a:pPr marL="342900" indent="-342900">
              <a:buFont typeface="+mj-lt"/>
              <a:buAutoNum type="arabicPeriod"/>
            </a:pPr>
            <a:r>
              <a:rPr lang="en-IE" sz="1400" dirty="0" smtClean="0">
                <a:solidFill>
                  <a:srgbClr val="FF0000"/>
                </a:solidFill>
              </a:rPr>
              <a:t>Disseminate </a:t>
            </a:r>
          </a:p>
          <a:p>
            <a:pPr marL="342900" indent="-342900">
              <a:buFont typeface="+mj-lt"/>
              <a:buAutoNum type="arabicPeriod"/>
            </a:pPr>
            <a:r>
              <a:rPr lang="en-IE" sz="1400" dirty="0" smtClean="0">
                <a:solidFill>
                  <a:srgbClr val="FF0000"/>
                </a:solidFill>
              </a:rPr>
              <a:t>Invite Head of Departments</a:t>
            </a:r>
          </a:p>
          <a:p>
            <a:pPr marL="342900" indent="-342900">
              <a:buFont typeface="+mj-lt"/>
              <a:buAutoNum type="arabicPeriod"/>
            </a:pPr>
            <a:r>
              <a:rPr lang="en-IE" sz="1400" dirty="0" smtClean="0">
                <a:solidFill>
                  <a:srgbClr val="FF0000"/>
                </a:solidFill>
              </a:rPr>
              <a:t>Evaluate </a:t>
            </a:r>
            <a:endParaRPr lang="en-GB" sz="1400" dirty="0">
              <a:solidFill>
                <a:srgbClr val="FF0000"/>
              </a:solidFill>
            </a:endParaRPr>
          </a:p>
        </p:txBody>
      </p:sp>
      <p:pic>
        <p:nvPicPr>
          <p:cNvPr id="1026" name="Picture 2" descr="https://encrypted-tbn2.gstatic.com/images?q=tbn:ANd9GcTAhZczkNrOCTJVgdr8ELEZG1psEZGdBDKE39h1OfOiNuoSuTXGk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46266" y="4709429"/>
            <a:ext cx="948281" cy="7102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3.gstatic.com/images?q=tbn:ANd9GcTbOPQHz2hrW1xmpclg3YLNT6b_B8zeZUGmf92Ozr2cbErRqS4DV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04943" y="3638968"/>
            <a:ext cx="985838" cy="985839"/>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7237" y="5636493"/>
            <a:ext cx="1057275"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rot="1625419">
            <a:off x="3626941" y="3568866"/>
            <a:ext cx="1609725" cy="369332"/>
          </a:xfrm>
          <a:prstGeom prst="rect">
            <a:avLst/>
          </a:prstGeom>
          <a:noFill/>
        </p:spPr>
        <p:txBody>
          <a:bodyPr wrap="square" rtlCol="0">
            <a:spAutoFit/>
          </a:bodyPr>
          <a:lstStyle/>
          <a:p>
            <a:r>
              <a:rPr lang="en-GB" dirty="0" smtClean="0"/>
              <a:t>12 month</a:t>
            </a:r>
            <a:endParaRPr lang="en-GB" dirty="0"/>
          </a:p>
        </p:txBody>
      </p:sp>
      <p:sp>
        <p:nvSpPr>
          <p:cNvPr id="15" name="TextBox 14"/>
          <p:cNvSpPr txBox="1"/>
          <p:nvPr/>
        </p:nvSpPr>
        <p:spPr>
          <a:xfrm rot="2507750">
            <a:off x="6186266" y="2999221"/>
            <a:ext cx="1609725" cy="369332"/>
          </a:xfrm>
          <a:prstGeom prst="rect">
            <a:avLst/>
          </a:prstGeom>
          <a:noFill/>
        </p:spPr>
        <p:txBody>
          <a:bodyPr wrap="square" rtlCol="0">
            <a:spAutoFit/>
          </a:bodyPr>
          <a:lstStyle/>
          <a:p>
            <a:r>
              <a:rPr lang="en-GB" dirty="0" smtClean="0"/>
              <a:t>24 month</a:t>
            </a:r>
            <a:endParaRPr lang="en-GB" dirty="0"/>
          </a:p>
        </p:txBody>
      </p:sp>
      <p:sp>
        <p:nvSpPr>
          <p:cNvPr id="16" name="TextBox 15"/>
          <p:cNvSpPr txBox="1"/>
          <p:nvPr/>
        </p:nvSpPr>
        <p:spPr>
          <a:xfrm rot="624420">
            <a:off x="1802841" y="4357761"/>
            <a:ext cx="1609725" cy="369332"/>
          </a:xfrm>
          <a:prstGeom prst="rect">
            <a:avLst/>
          </a:prstGeom>
          <a:noFill/>
        </p:spPr>
        <p:txBody>
          <a:bodyPr wrap="square" rtlCol="0">
            <a:spAutoFit/>
          </a:bodyPr>
          <a:lstStyle/>
          <a:p>
            <a:r>
              <a:rPr lang="en-GB" dirty="0" smtClean="0"/>
              <a:t>6 month</a:t>
            </a:r>
            <a:endParaRPr lang="en-GB" dirty="0"/>
          </a:p>
        </p:txBody>
      </p:sp>
      <p:pic>
        <p:nvPicPr>
          <p:cNvPr id="1033" name="Picture 9" descr="http://www.helptrainingcourses.com/images/funding-for-training.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91128" y="4990691"/>
            <a:ext cx="2067161" cy="1472853"/>
          </a:xfrm>
          <a:prstGeom prst="rect">
            <a:avLst/>
          </a:prstGeom>
          <a:noFill/>
          <a:extLst>
            <a:ext uri="{909E8E84-426E-40DD-AFC4-6F175D3DCCD1}">
              <a14:hiddenFill xmlns:a14="http://schemas.microsoft.com/office/drawing/2010/main">
                <a:solidFill>
                  <a:srgbClr val="FFFFFF"/>
                </a:solidFill>
              </a14:hiddenFill>
            </a:ext>
          </a:extLst>
        </p:spPr>
      </p:pic>
      <p:sp>
        <p:nvSpPr>
          <p:cNvPr id="17"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spTree>
    <p:extLst>
      <p:ext uri="{BB962C8B-B14F-4D97-AF65-F5344CB8AC3E}">
        <p14:creationId xmlns:p14="http://schemas.microsoft.com/office/powerpoint/2010/main" val="3110083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3040184" cy="3987688"/>
          </a:xfrm>
        </p:spPr>
        <p:txBody>
          <a:bodyPr/>
          <a:lstStyle/>
          <a:p>
            <a:pPr marL="0" indent="0">
              <a:buNone/>
            </a:pPr>
            <a:r>
              <a:rPr lang="en-GB" b="1" i="1" dirty="0" smtClean="0">
                <a:solidFill>
                  <a:srgbClr val="FF0000"/>
                </a:solidFill>
              </a:rPr>
              <a:t>Structure</a:t>
            </a:r>
            <a:endParaRPr lang="en-GB" b="1" i="1" dirty="0">
              <a:solidFill>
                <a:srgbClr val="FF0000"/>
              </a:solidFill>
            </a:endParaRPr>
          </a:p>
          <a:p>
            <a:r>
              <a:rPr lang="en-IE" b="1" dirty="0" smtClean="0"/>
              <a:t>5 research steps </a:t>
            </a:r>
            <a:r>
              <a:rPr lang="en-IE" dirty="0" smtClean="0"/>
              <a:t>– (The trunk</a:t>
            </a:r>
            <a:r>
              <a:rPr lang="en-IE" dirty="0" smtClean="0"/>
              <a:t>)</a:t>
            </a:r>
          </a:p>
          <a:p>
            <a:pPr lvl="1"/>
            <a:r>
              <a:rPr lang="en-IE" dirty="0" smtClean="0"/>
              <a:t>Step 1:  What is this topic about? - Acquire knowledge</a:t>
            </a:r>
          </a:p>
          <a:p>
            <a:pPr lvl="1"/>
            <a:r>
              <a:rPr lang="en-IE" dirty="0" smtClean="0"/>
              <a:t>Step 2: Focus, please! - The research question</a:t>
            </a:r>
          </a:p>
          <a:p>
            <a:pPr lvl="1"/>
            <a:r>
              <a:rPr lang="en-IE" dirty="0" smtClean="0"/>
              <a:t>Step 3: What’s in it for me?  - Aims, objectives, relevance and importance</a:t>
            </a:r>
          </a:p>
          <a:p>
            <a:pPr lvl="1"/>
            <a:r>
              <a:rPr lang="en-IE" dirty="0" smtClean="0"/>
              <a:t>Step 4: </a:t>
            </a:r>
            <a:r>
              <a:rPr lang="en-IE" dirty="0" smtClean="0"/>
              <a:t> I can do it!   - Research methods and statistics</a:t>
            </a:r>
          </a:p>
          <a:p>
            <a:pPr lvl="1"/>
            <a:r>
              <a:rPr lang="en-IE" dirty="0" smtClean="0"/>
              <a:t>Step 5: Put it all together – Disseminate!</a:t>
            </a:r>
            <a:endParaRPr lang="en-IE" dirty="0" smtClean="0"/>
          </a:p>
          <a:p>
            <a:pPr marL="0" indent="0">
              <a:buNone/>
            </a:pPr>
            <a:r>
              <a:rPr lang="en-GB" dirty="0" smtClean="0"/>
              <a:t>30-40 min Interactive teaching material</a:t>
            </a:r>
          </a:p>
          <a:p>
            <a:pPr marL="0" indent="0">
              <a:buNone/>
            </a:pPr>
            <a:r>
              <a:rPr lang="en-GB" dirty="0" smtClean="0"/>
              <a:t>Introduce / prepare study</a:t>
            </a:r>
            <a:endParaRPr lang="en-GB" dirty="0" smtClean="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pic>
        <p:nvPicPr>
          <p:cNvPr id="2055" name="Picture 7" descr="http://png-3.vector.me/files/images/3/2/324167/mouse_pointer_thum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2860" y="4186237"/>
            <a:ext cx="2181225" cy="1543051"/>
          </a:xfrm>
          <a:prstGeom prst="rect">
            <a:avLst/>
          </a:prstGeom>
          <a:noFill/>
          <a:extLst>
            <a:ext uri="{909E8E84-426E-40DD-AFC4-6F175D3DCCD1}">
              <a14:hiddenFill xmlns:a14="http://schemas.microsoft.com/office/drawing/2010/main">
                <a:solidFill>
                  <a:srgbClr val="FFFFFF"/>
                </a:solidFill>
              </a14:hiddenFill>
            </a:ext>
          </a:extLst>
        </p:spPr>
      </p:pic>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5599" y="1657709"/>
            <a:ext cx="4404593" cy="3761000"/>
          </a:xfrm>
          <a:prstGeom prst="rect">
            <a:avLst/>
          </a:prstGeom>
        </p:spPr>
      </p:pic>
    </p:spTree>
    <p:extLst>
      <p:ext uri="{BB962C8B-B14F-4D97-AF65-F5344CB8AC3E}">
        <p14:creationId xmlns:p14="http://schemas.microsoft.com/office/powerpoint/2010/main" val="1859924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3040184" cy="3987688"/>
          </a:xfrm>
        </p:spPr>
        <p:txBody>
          <a:bodyPr/>
          <a:lstStyle/>
          <a:p>
            <a:pPr marL="0" indent="0">
              <a:buNone/>
            </a:pPr>
            <a:r>
              <a:rPr lang="en-GB" b="1" i="1" dirty="0" smtClean="0">
                <a:solidFill>
                  <a:srgbClr val="FF0000"/>
                </a:solidFill>
              </a:rPr>
              <a:t>Structure</a:t>
            </a:r>
            <a:endParaRPr lang="en-GB" b="1" i="1" dirty="0">
              <a:solidFill>
                <a:srgbClr val="FF0000"/>
              </a:solidFill>
            </a:endParaRPr>
          </a:p>
          <a:p>
            <a:r>
              <a:rPr lang="en-IE" b="1" dirty="0"/>
              <a:t>Customizable and expandable interactive activities </a:t>
            </a:r>
            <a:r>
              <a:rPr lang="en-IE" dirty="0"/>
              <a:t>– (branches and leaves</a:t>
            </a:r>
            <a:r>
              <a:rPr lang="en-IE" dirty="0" smtClean="0"/>
              <a:t>)</a:t>
            </a:r>
          </a:p>
          <a:p>
            <a:endParaRPr lang="en-IE" dirty="0"/>
          </a:p>
          <a:p>
            <a:pPr lvl="1">
              <a:buFont typeface="Arial" panose="020B0604020202020204" pitchFamily="34" charset="0"/>
              <a:buChar char="•"/>
            </a:pPr>
            <a:r>
              <a:rPr lang="en-IE" sz="1200" dirty="0"/>
              <a:t>Apply, Recall and Extend elements </a:t>
            </a:r>
            <a:endParaRPr lang="en-GB" sz="1200"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pic>
        <p:nvPicPr>
          <p:cNvPr id="2055" name="Picture 7" descr="http://png-3.vector.me/files/images/3/2/324167/mouse_pointer_thum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2860" y="4186237"/>
            <a:ext cx="2181225" cy="1543051"/>
          </a:xfrm>
          <a:prstGeom prst="rect">
            <a:avLst/>
          </a:prstGeom>
          <a:noFill/>
          <a:extLst>
            <a:ext uri="{909E8E84-426E-40DD-AFC4-6F175D3DCCD1}">
              <a14:hiddenFill xmlns:a14="http://schemas.microsoft.com/office/drawing/2010/main">
                <a:solidFill>
                  <a:srgbClr val="FFFFFF"/>
                </a:solidFill>
              </a14:hiddenFill>
            </a:ext>
          </a:extLst>
        </p:spPr>
      </p:pic>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5599" y="1657709"/>
            <a:ext cx="4404593" cy="3761000"/>
          </a:xfrm>
          <a:prstGeom prst="rect">
            <a:avLst/>
          </a:prstGeom>
        </p:spPr>
      </p:pic>
    </p:spTree>
    <p:extLst>
      <p:ext uri="{BB962C8B-B14F-4D97-AF65-F5344CB8AC3E}">
        <p14:creationId xmlns:p14="http://schemas.microsoft.com/office/powerpoint/2010/main" val="1474343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4617604" cy="3987688"/>
          </a:xfrm>
        </p:spPr>
        <p:txBody>
          <a:bodyPr/>
          <a:lstStyle/>
          <a:p>
            <a:pPr marL="295275" lvl="1" indent="0">
              <a:buNone/>
            </a:pPr>
            <a:endParaRPr lang="en-IE" i="1" dirty="0" smtClean="0"/>
          </a:p>
          <a:p>
            <a:endParaRPr lang="en-GB" sz="1200"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5733" y="1966698"/>
            <a:ext cx="3505440" cy="2993230"/>
          </a:xfrm>
          <a:prstGeom prst="rect">
            <a:avLst/>
          </a:prstGeom>
        </p:spPr>
      </p:pic>
      <p:sp>
        <p:nvSpPr>
          <p:cNvPr id="7" name="Text Placeholder 2"/>
          <p:cNvSpPr txBox="1">
            <a:spLocks/>
          </p:cNvSpPr>
          <p:nvPr/>
        </p:nvSpPr>
        <p:spPr>
          <a:xfrm>
            <a:off x="459220" y="1812075"/>
            <a:ext cx="3992707" cy="4040188"/>
          </a:xfrm>
          <a:prstGeom prst="rect">
            <a:avLst/>
          </a:prstGeom>
        </p:spPr>
        <p:txBody>
          <a:bodyPr vert="horz" lIns="0" tIns="0" rIns="0" bIns="0" rtlCol="0">
            <a:noAutofit/>
          </a:bodyPr>
          <a:lstStyle>
            <a:lvl1pPr marL="238125" indent="-238125" algn="l" defTabSz="914400" rtl="0" eaLnBrk="1" latinLnBrk="0" hangingPunct="1">
              <a:spcBef>
                <a:spcPts val="850"/>
              </a:spcBef>
              <a:buClr>
                <a:schemeClr val="tx2"/>
              </a:buClr>
              <a:buFont typeface="Calibri" panose="020F0502020204030204" pitchFamily="34" charset="0"/>
              <a:buChar char="–"/>
              <a:defRPr sz="1400" b="0" kern="1200">
                <a:solidFill>
                  <a:schemeClr val="tx1"/>
                </a:solidFill>
                <a:latin typeface="+mn-lt"/>
                <a:ea typeface="+mn-ea"/>
                <a:cs typeface="+mn-cs"/>
              </a:defRPr>
            </a:lvl1pPr>
            <a:lvl2pPr marL="503238" indent="-207963" algn="l" defTabSz="914400" rtl="0" eaLnBrk="1" latinLnBrk="0" hangingPunct="1">
              <a:spcBef>
                <a:spcPts val="0"/>
              </a:spcBef>
              <a:spcAft>
                <a:spcPts val="567"/>
              </a:spcAft>
              <a:buClr>
                <a:schemeClr val="tx2"/>
              </a:buClr>
              <a:buFont typeface="Arial" pitchFamily="34" charset="0"/>
              <a:buChar char="–"/>
              <a:defRPr sz="1400" b="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1400" b="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1400" b="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1400" b="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E" dirty="0" smtClean="0">
                <a:solidFill>
                  <a:srgbClr val="FF0000"/>
                </a:solidFill>
              </a:rPr>
              <a:t>The TREE is a dynamic </a:t>
            </a:r>
            <a:r>
              <a:rPr lang="en-IE" i="1" dirty="0" smtClean="0">
                <a:solidFill>
                  <a:srgbClr val="FF0000"/>
                </a:solidFill>
              </a:rPr>
              <a:t>teaching</a:t>
            </a:r>
            <a:r>
              <a:rPr lang="en-IE" dirty="0" smtClean="0">
                <a:solidFill>
                  <a:srgbClr val="FF0000"/>
                </a:solidFill>
              </a:rPr>
              <a:t>  tool. </a:t>
            </a:r>
          </a:p>
          <a:p>
            <a:pPr marL="342900" indent="-342900">
              <a:buFont typeface="Arial" panose="020B0604020202020204" pitchFamily="34" charset="0"/>
              <a:buChar char="•"/>
            </a:pPr>
            <a:r>
              <a:rPr lang="en-IE" dirty="0" smtClean="0"/>
              <a:t>The module coordinator will be able to rely on the core components to teach their students the key research concepts but have opportunities to customise activities and examples to tailor the TREE to their field. </a:t>
            </a:r>
          </a:p>
          <a:p>
            <a:endParaRPr lang="en-GB" dirty="0"/>
          </a:p>
        </p:txBody>
      </p:sp>
    </p:spTree>
    <p:extLst>
      <p:ext uri="{BB962C8B-B14F-4D97-AF65-F5344CB8AC3E}">
        <p14:creationId xmlns:p14="http://schemas.microsoft.com/office/powerpoint/2010/main" val="4141670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4617604" cy="3987688"/>
          </a:xfrm>
        </p:spPr>
        <p:txBody>
          <a:bodyPr/>
          <a:lstStyle/>
          <a:p>
            <a:pPr marL="295275" lvl="1" indent="0">
              <a:buNone/>
            </a:pPr>
            <a:endParaRPr lang="en-IE" i="1" dirty="0" smtClean="0"/>
          </a:p>
          <a:p>
            <a:endParaRPr lang="en-GB" sz="1200"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5733" y="1966698"/>
            <a:ext cx="3505440" cy="2993230"/>
          </a:xfrm>
          <a:prstGeom prst="rect">
            <a:avLst/>
          </a:prstGeom>
        </p:spPr>
      </p:pic>
      <p:sp>
        <p:nvSpPr>
          <p:cNvPr id="7" name="Text Placeholder 2"/>
          <p:cNvSpPr txBox="1">
            <a:spLocks/>
          </p:cNvSpPr>
          <p:nvPr/>
        </p:nvSpPr>
        <p:spPr>
          <a:xfrm>
            <a:off x="459220" y="1812075"/>
            <a:ext cx="3992707" cy="4040188"/>
          </a:xfrm>
          <a:prstGeom prst="rect">
            <a:avLst/>
          </a:prstGeom>
        </p:spPr>
        <p:txBody>
          <a:bodyPr vert="horz" lIns="0" tIns="0" rIns="0" bIns="0" rtlCol="0">
            <a:noAutofit/>
          </a:bodyPr>
          <a:lstStyle>
            <a:lvl1pPr marL="238125" indent="-238125" algn="l" defTabSz="914400" rtl="0" eaLnBrk="1" latinLnBrk="0" hangingPunct="1">
              <a:spcBef>
                <a:spcPts val="850"/>
              </a:spcBef>
              <a:buClr>
                <a:schemeClr val="tx2"/>
              </a:buClr>
              <a:buFont typeface="Calibri" panose="020F0502020204030204" pitchFamily="34" charset="0"/>
              <a:buChar char="–"/>
              <a:defRPr sz="1400" b="0" kern="1200">
                <a:solidFill>
                  <a:schemeClr val="tx1"/>
                </a:solidFill>
                <a:latin typeface="+mn-lt"/>
                <a:ea typeface="+mn-ea"/>
                <a:cs typeface="+mn-cs"/>
              </a:defRPr>
            </a:lvl1pPr>
            <a:lvl2pPr marL="503238" indent="-207963" algn="l" defTabSz="914400" rtl="0" eaLnBrk="1" latinLnBrk="0" hangingPunct="1">
              <a:spcBef>
                <a:spcPts val="0"/>
              </a:spcBef>
              <a:spcAft>
                <a:spcPts val="567"/>
              </a:spcAft>
              <a:buClr>
                <a:schemeClr val="tx2"/>
              </a:buClr>
              <a:buFont typeface="Arial" pitchFamily="34" charset="0"/>
              <a:buChar char="–"/>
              <a:defRPr sz="1400" b="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1400" b="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1400" b="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1400" b="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E" dirty="0" smtClean="0">
                <a:solidFill>
                  <a:srgbClr val="FF0000"/>
                </a:solidFill>
              </a:rPr>
              <a:t>The TREE is a dynamic </a:t>
            </a:r>
            <a:r>
              <a:rPr lang="en-IE" i="1" dirty="0" smtClean="0">
                <a:solidFill>
                  <a:srgbClr val="FF0000"/>
                </a:solidFill>
              </a:rPr>
              <a:t>learning</a:t>
            </a:r>
            <a:r>
              <a:rPr lang="en-IE" dirty="0" smtClean="0">
                <a:solidFill>
                  <a:srgbClr val="FF0000"/>
                </a:solidFill>
              </a:rPr>
              <a:t>  tool. </a:t>
            </a:r>
          </a:p>
          <a:p>
            <a:endParaRPr lang="en-IE" dirty="0" smtClean="0">
              <a:solidFill>
                <a:srgbClr val="FF0000"/>
              </a:solidFill>
            </a:endParaRPr>
          </a:p>
          <a:p>
            <a:pPr lvl="1"/>
            <a:r>
              <a:rPr lang="en-IE" dirty="0"/>
              <a:t>Students accessing the TREE will be able to identify the skills relevant to their location on the 5-step research journey and track their progress to completion. </a:t>
            </a:r>
            <a:endParaRPr lang="en-IE" dirty="0" smtClean="0"/>
          </a:p>
          <a:p>
            <a:endParaRPr lang="en-IE" dirty="0"/>
          </a:p>
          <a:p>
            <a:endParaRPr lang="en-GB" dirty="0" smtClean="0"/>
          </a:p>
          <a:p>
            <a:pPr marL="0" indent="0">
              <a:buNone/>
            </a:pPr>
            <a:endParaRPr lang="en-GB" dirty="0"/>
          </a:p>
          <a:p>
            <a:pPr marL="342900" indent="-342900">
              <a:buFont typeface="Arial" panose="020B0604020202020204" pitchFamily="34" charset="0"/>
              <a:buChar char="•"/>
            </a:pPr>
            <a:endParaRPr lang="en-IE" dirty="0" smtClean="0"/>
          </a:p>
          <a:p>
            <a:endParaRPr lang="en-GB" dirty="0"/>
          </a:p>
        </p:txBody>
      </p:sp>
    </p:spTree>
    <p:extLst>
      <p:ext uri="{BB962C8B-B14F-4D97-AF65-F5344CB8AC3E}">
        <p14:creationId xmlns:p14="http://schemas.microsoft.com/office/powerpoint/2010/main" val="1983897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4617604" cy="3987688"/>
          </a:xfrm>
        </p:spPr>
        <p:txBody>
          <a:bodyPr/>
          <a:lstStyle/>
          <a:p>
            <a:pPr marL="0" indent="0">
              <a:buNone/>
            </a:pPr>
            <a:r>
              <a:rPr lang="en-GB" b="1" i="1" dirty="0" smtClean="0">
                <a:solidFill>
                  <a:srgbClr val="FF0000"/>
                </a:solidFill>
              </a:rPr>
              <a:t>Using the TREE – What’s next?</a:t>
            </a:r>
            <a:endParaRPr lang="en-GB" b="1" i="1" dirty="0">
              <a:solidFill>
                <a:srgbClr val="FF0000"/>
              </a:solidFill>
            </a:endParaRPr>
          </a:p>
          <a:p>
            <a:r>
              <a:rPr lang="en-IE" b="1" dirty="0" smtClean="0"/>
              <a:t>TREE blackboard resource to be made available to RT students</a:t>
            </a:r>
          </a:p>
          <a:p>
            <a:endParaRPr lang="en-IE" b="1" dirty="0" smtClean="0"/>
          </a:p>
          <a:p>
            <a:pPr lvl="1"/>
            <a:r>
              <a:rPr lang="en-IE" i="1" dirty="0" smtClean="0"/>
              <a:t>Research skills taught in SF </a:t>
            </a:r>
          </a:p>
          <a:p>
            <a:pPr lvl="1"/>
            <a:r>
              <a:rPr lang="en-IE" i="1" dirty="0" smtClean="0"/>
              <a:t>JS and SS Students to access the content to revise / improve research skills  </a:t>
            </a:r>
          </a:p>
          <a:p>
            <a:r>
              <a:rPr lang="en-IE" b="1" dirty="0" smtClean="0"/>
              <a:t>Anyone interested in access the TREE / pilot it with their students should contact me</a:t>
            </a:r>
          </a:p>
          <a:p>
            <a:endParaRPr lang="en-IE" b="1" dirty="0" smtClean="0"/>
          </a:p>
          <a:p>
            <a:pPr lvl="1"/>
            <a:r>
              <a:rPr lang="en-IE" b="1" i="1" dirty="0" smtClean="0"/>
              <a:t>Use own research module shell on blackboard to upload resources, assessment etc.. </a:t>
            </a:r>
          </a:p>
          <a:p>
            <a:pPr lvl="1"/>
            <a:r>
              <a:rPr lang="en-IE" b="1" i="1" dirty="0" smtClean="0"/>
              <a:t>Guide students to use the TREE to learn specific aspects </a:t>
            </a:r>
          </a:p>
          <a:p>
            <a:pPr lvl="1"/>
            <a:r>
              <a:rPr lang="en-IE" b="1" i="1" dirty="0" smtClean="0"/>
              <a:t>Reduce contact hours</a:t>
            </a:r>
          </a:p>
          <a:p>
            <a:pPr marL="295275" lvl="1" indent="0">
              <a:buNone/>
            </a:pPr>
            <a:endParaRPr lang="en-IE" i="1" dirty="0" smtClean="0"/>
          </a:p>
          <a:p>
            <a:endParaRPr lang="en-GB" sz="1200"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5733" y="1966698"/>
            <a:ext cx="3505440" cy="2993230"/>
          </a:xfrm>
          <a:prstGeom prst="rect">
            <a:avLst/>
          </a:prstGeom>
        </p:spPr>
      </p:pic>
    </p:spTree>
    <p:extLst>
      <p:ext uri="{BB962C8B-B14F-4D97-AF65-F5344CB8AC3E}">
        <p14:creationId xmlns:p14="http://schemas.microsoft.com/office/powerpoint/2010/main" val="1560935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851" y="1543050"/>
            <a:ext cx="5301094" cy="3987688"/>
          </a:xfrm>
        </p:spPr>
        <p:txBody>
          <a:bodyPr/>
          <a:lstStyle/>
          <a:p>
            <a:pPr marL="0" indent="0">
              <a:buNone/>
            </a:pPr>
            <a:r>
              <a:rPr lang="en-GB" b="1" i="1" dirty="0" smtClean="0">
                <a:solidFill>
                  <a:srgbClr val="FF0000"/>
                </a:solidFill>
              </a:rPr>
              <a:t>Using the TREE</a:t>
            </a:r>
            <a:endParaRPr lang="en-GB" b="1" i="1" dirty="0">
              <a:solidFill>
                <a:srgbClr val="FF0000"/>
              </a:solidFill>
            </a:endParaRPr>
          </a:p>
          <a:p>
            <a:r>
              <a:rPr lang="en-IE" b="1" dirty="0" smtClean="0"/>
              <a:t>Step- concept piloted within our Discipline for several years</a:t>
            </a:r>
          </a:p>
          <a:p>
            <a:endParaRPr lang="en-IE" b="1" dirty="0" smtClean="0"/>
          </a:p>
          <a:p>
            <a:r>
              <a:rPr lang="en-IE" b="1" dirty="0" smtClean="0"/>
              <a:t>Online content used this year as part of research module for online </a:t>
            </a:r>
            <a:r>
              <a:rPr lang="en-IE" b="1" dirty="0" err="1" smtClean="0"/>
              <a:t>Msc</a:t>
            </a:r>
            <a:r>
              <a:rPr lang="en-IE" b="1" dirty="0" smtClean="0"/>
              <a:t> in Advanced Radiotherapy Practice</a:t>
            </a:r>
          </a:p>
          <a:p>
            <a:pPr lvl="1"/>
            <a:r>
              <a:rPr lang="en-IE" i="1" dirty="0" smtClean="0"/>
              <a:t>Weekly release of material</a:t>
            </a:r>
          </a:p>
          <a:p>
            <a:pPr lvl="1"/>
            <a:r>
              <a:rPr lang="en-IE" i="1" dirty="0" smtClean="0"/>
              <a:t>Additional activities uploaded</a:t>
            </a:r>
          </a:p>
          <a:p>
            <a:pPr lvl="1"/>
            <a:r>
              <a:rPr lang="en-IE" i="1" dirty="0" smtClean="0"/>
              <a:t>Weekly tutorial </a:t>
            </a:r>
          </a:p>
          <a:p>
            <a:pPr marL="295275" lvl="1" indent="0">
              <a:buNone/>
            </a:pPr>
            <a:endParaRPr lang="en-IE" i="1" dirty="0" smtClean="0"/>
          </a:p>
          <a:p>
            <a:r>
              <a:rPr lang="en-IE" b="1" dirty="0" smtClean="0"/>
              <a:t>Content now merged into the TREE and ready to be piloted. </a:t>
            </a:r>
          </a:p>
          <a:p>
            <a:pPr marL="295275" lvl="1" indent="0">
              <a:buNone/>
            </a:pPr>
            <a:endParaRPr lang="en-IE" i="1" dirty="0" smtClean="0"/>
          </a:p>
          <a:p>
            <a:endParaRPr lang="en-GB" sz="1200" dirty="0"/>
          </a:p>
        </p:txBody>
      </p:sp>
      <p:sp>
        <p:nvSpPr>
          <p:cNvPr id="12" name="Title 1"/>
          <p:cNvSpPr>
            <a:spLocks noGrp="1"/>
          </p:cNvSpPr>
          <p:nvPr>
            <p:ph type="title"/>
          </p:nvPr>
        </p:nvSpPr>
        <p:spPr>
          <a:xfrm>
            <a:off x="114300" y="360000"/>
            <a:ext cx="9029699" cy="561600"/>
          </a:xfrm>
        </p:spPr>
        <p:txBody>
          <a:bodyPr/>
          <a:lstStyle/>
          <a:p>
            <a:r>
              <a:rPr lang="en-GB" dirty="0"/>
              <a:t>Trinity Research Education Environment (TREE)</a:t>
            </a:r>
          </a:p>
        </p:txBody>
      </p:sp>
      <p:sp>
        <p:nvSpPr>
          <p:cNvPr id="14" name="Text Placeholder 3"/>
          <p:cNvSpPr>
            <a:spLocks noGrp="1"/>
          </p:cNvSpPr>
          <p:nvPr>
            <p:ph type="body" sz="quarter" idx="11"/>
          </p:nvPr>
        </p:nvSpPr>
        <p:spPr>
          <a:xfrm>
            <a:off x="828675" y="914400"/>
            <a:ext cx="7500938" cy="276225"/>
          </a:xfrm>
        </p:spPr>
        <p:txBody>
          <a:bodyPr/>
          <a:lstStyle/>
          <a:p>
            <a:r>
              <a:rPr lang="en-GB" dirty="0" err="1" smtClean="0"/>
              <a:t>Dr.</a:t>
            </a:r>
            <a:r>
              <a:rPr lang="en-GB" dirty="0" smtClean="0"/>
              <a:t> Laure Marignol, Discipline of Radiation Therapy,  School of Medicine</a:t>
            </a:r>
          </a:p>
        </p:txBody>
      </p:sp>
      <p:sp>
        <p:nvSpPr>
          <p:cNvPr id="10" name="Subtitle 2"/>
          <p:cNvSpPr txBox="1">
            <a:spLocks/>
          </p:cNvSpPr>
          <p:nvPr/>
        </p:nvSpPr>
        <p:spPr>
          <a:xfrm>
            <a:off x="5553075" y="6496200"/>
            <a:ext cx="3590925" cy="361800"/>
          </a:xfrm>
          <a:prstGeom prst="rect">
            <a:avLst/>
          </a:prstGeom>
        </p:spPr>
        <p:txBody>
          <a:bodyPr/>
          <a:lst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050" i="1" dirty="0" smtClean="0">
                <a:solidFill>
                  <a:schemeClr val="bg1"/>
                </a:solidFill>
              </a:rPr>
              <a:t>Dean’s Teaching Award 2015, Faculty of Health Sciences</a:t>
            </a:r>
            <a:endParaRPr lang="en-GB" sz="1050" i="1"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5733" y="1966698"/>
            <a:ext cx="3505440" cy="2993230"/>
          </a:xfrm>
          <a:prstGeom prst="rect">
            <a:avLst/>
          </a:prstGeom>
        </p:spPr>
      </p:pic>
    </p:spTree>
    <p:extLst>
      <p:ext uri="{BB962C8B-B14F-4D97-AF65-F5344CB8AC3E}">
        <p14:creationId xmlns:p14="http://schemas.microsoft.com/office/powerpoint/2010/main" val="1818933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CD_PPT_2015_Option2">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Source Sans">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TCD_PPT_2015_Option2</Template>
  <TotalTime>218</TotalTime>
  <Words>689</Words>
  <Application>Microsoft Office PowerPoint</Application>
  <PresentationFormat>On-screen Show (4:3)</PresentationFormat>
  <Paragraphs>100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Minion Pro</vt:lpstr>
      <vt:lpstr>Source Sans Pro</vt:lpstr>
      <vt:lpstr>Wingdings</vt:lpstr>
      <vt:lpstr>TCD_PPT_2015_Option2</vt:lpstr>
      <vt:lpstr>The 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Trinity Research Education Environment (TREE)</vt:lpstr>
      <vt:lpstr>Anyone interested in viewing / using the TREE is welcome to contact 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Source Sans Pro Regular 36pt</dc:title>
  <dc:creator>Laure Marignol</dc:creator>
  <cp:lastModifiedBy>Laure Marignol</cp:lastModifiedBy>
  <cp:revision>18</cp:revision>
  <cp:lastPrinted>2014-12-16T10:33:11Z</cp:lastPrinted>
  <dcterms:created xsi:type="dcterms:W3CDTF">2015-05-22T11:55:07Z</dcterms:created>
  <dcterms:modified xsi:type="dcterms:W3CDTF">2016-06-20T15:40:00Z</dcterms:modified>
</cp:coreProperties>
</file>